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87" r:id="rId3"/>
    <p:sldId id="285" r:id="rId4"/>
    <p:sldId id="282" r:id="rId5"/>
    <p:sldId id="257" r:id="rId6"/>
    <p:sldId id="283" r:id="rId7"/>
    <p:sldId id="284"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16" name="Номер слайда 15"/>
          <p:cNvSpPr>
            <a:spLocks noGrp="1"/>
          </p:cNvSpPr>
          <p:nvPr>
            <p:ph type="sldNum" sz="quarter" idx="11"/>
          </p:nvPr>
        </p:nvSpPr>
        <p:spPr/>
        <p:txBody>
          <a:bodyPr/>
          <a:lstStyle/>
          <a:p>
            <a:fld id="{593A62AD-F91C-48DB-8D28-24E2B6029E41}"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A62AD-F91C-48DB-8D28-24E2B6029E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A62AD-F91C-48DB-8D28-24E2B6029E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851CC4C-7120-4E67-9419-86866FAB4BCD}" type="datetimeFigureOut">
              <a:rPr lang="ru-RU" smtClean="0"/>
              <a:pPr/>
              <a:t>14.12.2017</a:t>
            </a:fld>
            <a:endParaRPr lang="ru-RU"/>
          </a:p>
        </p:txBody>
      </p:sp>
      <p:sp>
        <p:nvSpPr>
          <p:cNvPr id="15" name="Номер слайда 14"/>
          <p:cNvSpPr>
            <a:spLocks noGrp="1"/>
          </p:cNvSpPr>
          <p:nvPr>
            <p:ph type="sldNum" sz="quarter" idx="15"/>
          </p:nvPr>
        </p:nvSpPr>
        <p:spPr/>
        <p:txBody>
          <a:bodyPr/>
          <a:lstStyle>
            <a:lvl1pPr algn="ctr">
              <a:defRPr/>
            </a:lvl1pPr>
          </a:lstStyle>
          <a:p>
            <a:fld id="{593A62AD-F91C-48DB-8D28-24E2B6029E41}"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A62AD-F91C-48DB-8D28-24E2B6029E41}"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A62AD-F91C-48DB-8D28-24E2B6029E4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93A62AD-F91C-48DB-8D28-24E2B6029E41}"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3A62AD-F91C-48DB-8D28-24E2B6029E4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3A62AD-F91C-48DB-8D28-24E2B6029E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851CC4C-7120-4E67-9419-86866FAB4BCD}" type="datetimeFigureOut">
              <a:rPr lang="ru-RU" smtClean="0"/>
              <a:pPr/>
              <a:t>14.12.2017</a:t>
            </a:fld>
            <a:endParaRPr lang="ru-RU"/>
          </a:p>
        </p:txBody>
      </p:sp>
      <p:sp>
        <p:nvSpPr>
          <p:cNvPr id="9" name="Номер слайда 8"/>
          <p:cNvSpPr>
            <a:spLocks noGrp="1"/>
          </p:cNvSpPr>
          <p:nvPr>
            <p:ph type="sldNum" sz="quarter" idx="15"/>
          </p:nvPr>
        </p:nvSpPr>
        <p:spPr/>
        <p:txBody>
          <a:bodyPr/>
          <a:lstStyle/>
          <a:p>
            <a:fld id="{593A62AD-F91C-48DB-8D28-24E2B6029E41}"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851CC4C-7120-4E67-9419-86866FAB4BCD}" type="datetimeFigureOut">
              <a:rPr lang="ru-RU" smtClean="0"/>
              <a:pPr/>
              <a:t>14.12.2017</a:t>
            </a:fld>
            <a:endParaRPr lang="ru-RU"/>
          </a:p>
        </p:txBody>
      </p:sp>
      <p:sp>
        <p:nvSpPr>
          <p:cNvPr id="9" name="Номер слайда 8"/>
          <p:cNvSpPr>
            <a:spLocks noGrp="1"/>
          </p:cNvSpPr>
          <p:nvPr>
            <p:ph type="sldNum" sz="quarter" idx="11"/>
          </p:nvPr>
        </p:nvSpPr>
        <p:spPr/>
        <p:txBody>
          <a:bodyPr/>
          <a:lstStyle/>
          <a:p>
            <a:fld id="{593A62AD-F91C-48DB-8D28-24E2B6029E41}"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851CC4C-7120-4E67-9419-86866FAB4BCD}" type="datetimeFigureOut">
              <a:rPr lang="ru-RU" smtClean="0"/>
              <a:pPr/>
              <a:t>14.12.2017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93A62AD-F91C-48DB-8D28-24E2B6029E41}"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dinozavriki.com/types_dinosaurs" TargetMode="External"/><Relationship Id="rId7" Type="http://schemas.openxmlformats.org/officeDocument/2006/relationships/hyperlink" Target="http://dinozavriki.com/types_dinosaurs/51-celofizis.html" TargetMode="External"/><Relationship Id="rId2" Type="http://schemas.openxmlformats.org/officeDocument/2006/relationships/hyperlink" Target="http://dinoblog.org/" TargetMode="External"/><Relationship Id="rId1" Type="http://schemas.openxmlformats.org/officeDocument/2006/relationships/slideLayout" Target="../slideLayouts/slideLayout3.xml"/><Relationship Id="rId6" Type="http://schemas.openxmlformats.org/officeDocument/2006/relationships/hyperlink" Target="http://fb.ru/article/165062/vse-vidyi-dinozavrov-s-nazvaniyami-ih-opisanie" TargetMode="External"/><Relationship Id="rId5" Type="http://schemas.openxmlformats.org/officeDocument/2006/relationships/hyperlink" Target="http://dynozavri.ru/" TargetMode="External"/><Relationship Id="rId4" Type="http://schemas.openxmlformats.org/officeDocument/2006/relationships/hyperlink" Target="http://web-zoopark.ru/dinozavri/kto_takie_dinozavri.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i.jpg"/>
          <p:cNvPicPr>
            <a:picLocks noGrp="1" noChangeAspect="1"/>
          </p:cNvPicPr>
          <p:nvPr>
            <p:ph idx="1"/>
          </p:nvPr>
        </p:nvPicPr>
        <p:blipFill>
          <a:blip r:embed="rId2" cstate="print"/>
          <a:stretch>
            <a:fillRect/>
          </a:stretch>
        </p:blipFill>
        <p:spPr>
          <a:xfrm>
            <a:off x="827584" y="1196752"/>
            <a:ext cx="7571894" cy="5184576"/>
          </a:xfrm>
          <a:prstGeom prst="rect">
            <a:avLst/>
          </a:prstGeom>
          <a:ln>
            <a:noFill/>
          </a:ln>
          <a:effectLst>
            <a:softEdge rad="112500"/>
          </a:effectLst>
        </p:spPr>
      </p:pic>
      <p:sp>
        <p:nvSpPr>
          <p:cNvPr id="5" name="Заголовок 4"/>
          <p:cNvSpPr>
            <a:spLocks noGrp="1"/>
          </p:cNvSpPr>
          <p:nvPr>
            <p:ph type="title"/>
          </p:nvPr>
        </p:nvSpPr>
        <p:spPr/>
        <p:txBody>
          <a:bodyPr>
            <a:noAutofit/>
          </a:bodyPr>
          <a:lstStyle/>
          <a:p>
            <a:pPr algn="ctr"/>
            <a:r>
              <a:rPr lang="ru-RU" sz="8800" b="1" dirty="0" smtClean="0">
                <a:effectLst>
                  <a:outerShdw blurRad="38100" dist="38100" dir="2700000" algn="tl">
                    <a:srgbClr val="000000">
                      <a:alpha val="43137"/>
                    </a:srgbClr>
                  </a:outerShdw>
                </a:effectLst>
              </a:rPr>
              <a:t>Динозавры</a:t>
            </a:r>
            <a:endParaRPr lang="ru-RU" sz="8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inozavr2.jpg"/>
          <p:cNvPicPr>
            <a:picLocks noChangeAspect="1"/>
          </p:cNvPicPr>
          <p:nvPr/>
        </p:nvPicPr>
        <p:blipFill>
          <a:blip r:embed="rId2" cstate="print"/>
          <a:stretch>
            <a:fillRect/>
          </a:stretch>
        </p:blipFill>
        <p:spPr>
          <a:xfrm>
            <a:off x="899592" y="254000"/>
            <a:ext cx="7416824" cy="63500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924800" cy="1440160"/>
          </a:xfrm>
        </p:spPr>
        <p:txBody>
          <a:bodyPr>
            <a:normAutofit fontScale="90000"/>
          </a:bodyPr>
          <a:lstStyle/>
          <a:p>
            <a:r>
              <a:rPr lang="ru-RU" sz="4000" b="1" dirty="0" smtClean="0"/>
              <a:t>Анхизавр - травоядный динозавр</a:t>
            </a:r>
            <a:r>
              <a:rPr lang="ru-RU" b="1" dirty="0" smtClean="0"/>
              <a:t/>
            </a:r>
            <a:br>
              <a:rPr lang="ru-RU" b="1" dirty="0" smtClean="0"/>
            </a:br>
            <a:endParaRPr lang="ru-RU" dirty="0"/>
          </a:p>
        </p:txBody>
      </p:sp>
      <p:sp>
        <p:nvSpPr>
          <p:cNvPr id="3" name="Текст 2"/>
          <p:cNvSpPr>
            <a:spLocks noGrp="1"/>
          </p:cNvSpPr>
          <p:nvPr>
            <p:ph type="body" idx="1"/>
          </p:nvPr>
        </p:nvSpPr>
        <p:spPr>
          <a:xfrm>
            <a:off x="1115616" y="924754"/>
            <a:ext cx="6918920" cy="3600400"/>
          </a:xfrm>
        </p:spPr>
        <p:txBody>
          <a:bodyPr>
            <a:normAutofit fontScale="85000" lnSpcReduction="10000"/>
          </a:bodyPr>
          <a:lstStyle/>
          <a:p>
            <a:pPr algn="just"/>
            <a:r>
              <a:rPr lang="ru-RU" dirty="0" smtClean="0">
                <a:latin typeface="Arial" panose="020B0604020202020204" pitchFamily="34" charset="0"/>
                <a:cs typeface="Arial" panose="020B0604020202020204" pitchFamily="34" charset="0"/>
              </a:rPr>
              <a:t>Считается травоядным ящером. По останкам можно определить, что ящеры этого вида были небольших размеров. </a:t>
            </a:r>
            <a:r>
              <a:rPr lang="ru-RU" dirty="0" err="1" smtClean="0">
                <a:latin typeface="Arial" panose="020B0604020202020204" pitchFamily="34" charset="0"/>
                <a:cs typeface="Arial" panose="020B0604020202020204" pitchFamily="34" charset="0"/>
              </a:rPr>
              <a:t>Анхизавр</a:t>
            </a:r>
            <a:r>
              <a:rPr lang="ru-RU" dirty="0" smtClean="0">
                <a:latin typeface="Arial" panose="020B0604020202020204" pitchFamily="34" charset="0"/>
                <a:cs typeface="Arial" panose="020B0604020202020204" pitchFamily="34" charset="0"/>
              </a:rPr>
              <a:t> имел изящное тело. Голова была относительно маленькая, шея длинная, впрочем, как и у других травоядных. Так удобнее было питаться высоко расположенной листвой и ветками деревьев. Большие пальцы </a:t>
            </a:r>
            <a:r>
              <a:rPr lang="ru-RU" dirty="0" err="1" smtClean="0">
                <a:latin typeface="Arial" panose="020B0604020202020204" pitchFamily="34" charset="0"/>
                <a:cs typeface="Arial" panose="020B0604020202020204" pitchFamily="34" charset="0"/>
              </a:rPr>
              <a:t>анхизавра</a:t>
            </a:r>
            <a:r>
              <a:rPr lang="ru-RU" dirty="0" smtClean="0">
                <a:latin typeface="Arial" panose="020B0604020202020204" pitchFamily="34" charset="0"/>
                <a:cs typeface="Arial" panose="020B0604020202020204" pitchFamily="34" charset="0"/>
              </a:rPr>
              <a:t> имели длинные когти. Могли служить в первую очередь для обороны, если кто-нибудь из хищников нападал. Еще длинными когтями </a:t>
            </a:r>
            <a:r>
              <a:rPr lang="ru-RU" dirty="0" err="1" smtClean="0">
                <a:latin typeface="Arial" panose="020B0604020202020204" pitchFamily="34" charset="0"/>
                <a:cs typeface="Arial" panose="020B0604020202020204" pitchFamily="34" charset="0"/>
              </a:rPr>
              <a:t>антизавр</a:t>
            </a:r>
            <a:r>
              <a:rPr lang="ru-RU" dirty="0" smtClean="0">
                <a:latin typeface="Arial" panose="020B0604020202020204" pitchFamily="34" charset="0"/>
                <a:cs typeface="Arial" panose="020B0604020202020204" pitchFamily="34" charset="0"/>
              </a:rPr>
              <a:t> вырывал из земли растения. Не считается маленьким динозавров. Ростом был всего 2-2,1 метра в длину. Хоть по размерам можно было предполагать, что он относительно не такой уже и маленький, но весил </a:t>
            </a:r>
            <a:r>
              <a:rPr lang="ru-RU" dirty="0" smtClean="0">
                <a:latin typeface="Arial" panose="020B0604020202020204" pitchFamily="34" charset="0"/>
                <a:cs typeface="Arial" panose="020B0604020202020204" pitchFamily="34" charset="0"/>
              </a:rPr>
              <a:t>всего килограмм  27</a:t>
            </a:r>
            <a:r>
              <a:rPr lang="ru-RU" dirty="0" smtClean="0">
                <a:latin typeface="Arial" panose="020B0604020202020204" pitchFamily="34" charset="0"/>
                <a:cs typeface="Arial" panose="020B0604020202020204" pitchFamily="34" charset="0"/>
              </a:rPr>
              <a:t>.</a:t>
            </a:r>
            <a:br>
              <a:rPr lang="ru-RU" dirty="0" smtClean="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4" name="Рисунок 3" descr="97a1b04eaee0.jpg"/>
          <p:cNvPicPr>
            <a:picLocks noChangeAspect="1"/>
          </p:cNvPicPr>
          <p:nvPr/>
        </p:nvPicPr>
        <p:blipFill>
          <a:blip r:embed="rId2" cstate="print"/>
          <a:stretch>
            <a:fillRect/>
          </a:stretch>
        </p:blipFill>
        <p:spPr>
          <a:xfrm>
            <a:off x="2411760" y="4243454"/>
            <a:ext cx="4104456" cy="2311368"/>
          </a:xfrm>
          <a:prstGeom prst="rect">
            <a:avLst/>
          </a:prstGeom>
          <a:ln>
            <a:noFill/>
          </a:ln>
          <a:effectLst>
            <a:softEdge rad="112500"/>
          </a:effectLst>
        </p:spPr>
      </p:pic>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chisaurus-dinosaur-state-park-connecticut-usa.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76672"/>
            <a:ext cx="7924800" cy="1440160"/>
          </a:xfrm>
        </p:spPr>
        <p:txBody>
          <a:bodyPr/>
          <a:lstStyle/>
          <a:p>
            <a:r>
              <a:rPr lang="ru-RU" sz="3600" b="1" dirty="0" smtClean="0"/>
              <a:t>Мегалнеузавр - плавающий ящер</a:t>
            </a:r>
            <a:r>
              <a:rPr lang="ru-RU" b="1" dirty="0" smtClean="0"/>
              <a:t/>
            </a:r>
            <a:br>
              <a:rPr lang="ru-RU" b="1" dirty="0" smtClean="0"/>
            </a:br>
            <a:endParaRPr lang="ru-RU" dirty="0"/>
          </a:p>
        </p:txBody>
      </p:sp>
      <p:sp>
        <p:nvSpPr>
          <p:cNvPr id="4" name="Текст 3"/>
          <p:cNvSpPr>
            <a:spLocks noGrp="1"/>
          </p:cNvSpPr>
          <p:nvPr>
            <p:ph type="body" idx="1"/>
          </p:nvPr>
        </p:nvSpPr>
        <p:spPr>
          <a:xfrm>
            <a:off x="611560" y="1340768"/>
            <a:ext cx="7924800" cy="3312368"/>
          </a:xfrm>
        </p:spPr>
        <p:txBody>
          <a:bodyPr>
            <a:normAutofit fontScale="85000" lnSpcReduction="10000"/>
          </a:bodyPr>
          <a:lstStyle/>
          <a:p>
            <a:pPr algn="just"/>
            <a:r>
              <a:rPr lang="ru-RU" dirty="0" smtClean="0">
                <a:latin typeface="Arial" panose="020B0604020202020204" pitchFamily="34" charset="0"/>
                <a:cs typeface="Arial" panose="020B0604020202020204" pitchFamily="34" charset="0"/>
              </a:rPr>
              <a:t>Считается одним из гигантских плиозавров эпохи поздней юры. </a:t>
            </a:r>
            <a:r>
              <a:rPr lang="ru-RU" b="1" dirty="0" err="1" smtClean="0">
                <a:latin typeface="Arial" panose="020B0604020202020204" pitchFamily="34" charset="0"/>
                <a:cs typeface="Arial" panose="020B0604020202020204" pitchFamily="34" charset="0"/>
              </a:rPr>
              <a:t>Мегалнеузавр</a:t>
            </a:r>
            <a:r>
              <a:rPr lang="ru-RU" b="1"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был обнаружен в разрозненных остатках на Аляске в Северной Америке. Описал его В. </a:t>
            </a:r>
            <a:r>
              <a:rPr lang="ru-RU" dirty="0" err="1" smtClean="0">
                <a:latin typeface="Arial" panose="020B0604020202020204" pitchFamily="34" charset="0"/>
                <a:cs typeface="Arial" panose="020B0604020202020204" pitchFamily="34" charset="0"/>
              </a:rPr>
              <a:t>Найт</a:t>
            </a:r>
            <a:r>
              <a:rPr lang="ru-RU" dirty="0" smtClean="0">
                <a:latin typeface="Arial" panose="020B0604020202020204" pitchFamily="34" charset="0"/>
                <a:cs typeface="Arial" panose="020B0604020202020204" pitchFamily="34" charset="0"/>
              </a:rPr>
              <a:t> еще в 1895 году. Для изучения были представлены кости конечностей и некоторые позвонки. Большая часть костей, к сожалению, была утеряна. Об истинных размерах можно было судить по переднему ласту. Длина составляла примерно метра полтора. Первое описание указывало длину 2 метра и 20 см. Отмечается длинная, по сравнению с другими юрскими плиозаврами, плечевая кость. Примерную длину считают 10-12 метров. Не так давно в </a:t>
            </a:r>
            <a:r>
              <a:rPr lang="ru-RU" dirty="0" err="1" smtClean="0">
                <a:latin typeface="Arial" panose="020B0604020202020204" pitchFamily="34" charset="0"/>
                <a:cs typeface="Arial" panose="020B0604020202020204" pitchFamily="34" charset="0"/>
              </a:rPr>
              <a:t>Накнеке</a:t>
            </a:r>
            <a:r>
              <a:rPr lang="ru-RU" dirty="0" smtClean="0">
                <a:latin typeface="Arial" panose="020B0604020202020204" pitchFamily="34" charset="0"/>
                <a:cs typeface="Arial" panose="020B0604020202020204" pitchFamily="34" charset="0"/>
              </a:rPr>
              <a:t> - формация поздней юры, что на Аляске, были найдены еще останки </a:t>
            </a:r>
            <a:r>
              <a:rPr lang="ru-RU" dirty="0" err="1" smtClean="0">
                <a:latin typeface="Arial" panose="020B0604020202020204" pitchFamily="34" charset="0"/>
                <a:cs typeface="Arial" panose="020B0604020202020204" pitchFamily="34" charset="0"/>
              </a:rPr>
              <a:t>мегалнеузавра</a:t>
            </a:r>
            <a:r>
              <a:rPr lang="ru-RU" dirty="0" smtClean="0">
                <a:latin typeface="Arial" panose="020B0604020202020204" pitchFamily="34" charset="0"/>
                <a:cs typeface="Arial" panose="020B0604020202020204" pitchFamily="34" charset="0"/>
              </a:rPr>
              <a:t>. Но кости были уже более мелкими. Установление родственных связей с другими плиозаврами не представляется возможным. </a:t>
            </a:r>
            <a:endParaRPr lang="ru-RU" dirty="0">
              <a:latin typeface="Arial" panose="020B0604020202020204" pitchFamily="34" charset="0"/>
              <a:cs typeface="Arial" panose="020B0604020202020204" pitchFamily="34" charset="0"/>
            </a:endParaRPr>
          </a:p>
        </p:txBody>
      </p:sp>
      <p:pic>
        <p:nvPicPr>
          <p:cNvPr id="5" name="Рисунок 4" descr="1307795540_tatepli2.jpg"/>
          <p:cNvPicPr>
            <a:picLocks noChangeAspect="1"/>
          </p:cNvPicPr>
          <p:nvPr/>
        </p:nvPicPr>
        <p:blipFill>
          <a:blip r:embed="rId2" cstate="print"/>
          <a:stretch>
            <a:fillRect/>
          </a:stretch>
        </p:blipFill>
        <p:spPr>
          <a:xfrm>
            <a:off x="209292" y="4488461"/>
            <a:ext cx="4794766" cy="2035112"/>
          </a:xfrm>
          <a:prstGeom prst="rect">
            <a:avLst/>
          </a:prstGeom>
          <a:ln>
            <a:noFill/>
          </a:ln>
          <a:effectLst>
            <a:softEdge rad="112500"/>
          </a:effectLst>
        </p:spPr>
      </p:pic>
      <p:pic>
        <p:nvPicPr>
          <p:cNvPr id="6" name="Рисунок 5" descr="1307795621_tateplio.jpg"/>
          <p:cNvPicPr>
            <a:picLocks noChangeAspect="1"/>
          </p:cNvPicPr>
          <p:nvPr/>
        </p:nvPicPr>
        <p:blipFill>
          <a:blip r:embed="rId3" cstate="print"/>
          <a:stretch>
            <a:fillRect/>
          </a:stretch>
        </p:blipFill>
        <p:spPr>
          <a:xfrm>
            <a:off x="5004048" y="4503807"/>
            <a:ext cx="4008840" cy="200442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 (7).jpg"/>
          <p:cNvPicPr>
            <a:picLocks noChangeAspect="1"/>
          </p:cNvPicPr>
          <p:nvPr/>
        </p:nvPicPr>
        <p:blipFill>
          <a:blip r:embed="rId2" cstate="print"/>
          <a:stretch>
            <a:fillRect/>
          </a:stretch>
        </p:blipFill>
        <p:spPr>
          <a:xfrm>
            <a:off x="467544" y="620688"/>
            <a:ext cx="8352928" cy="5688632"/>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7924800" cy="1512168"/>
          </a:xfrm>
        </p:spPr>
        <p:txBody>
          <a:bodyPr/>
          <a:lstStyle/>
          <a:p>
            <a:pPr algn="ctr"/>
            <a:r>
              <a:rPr lang="ru-RU" sz="3600" b="1" dirty="0" smtClean="0"/>
              <a:t>Карнотавр - семейство абелизавров</a:t>
            </a:r>
            <a:r>
              <a:rPr lang="ru-RU" b="1" dirty="0" smtClean="0"/>
              <a:t/>
            </a:r>
            <a:br>
              <a:rPr lang="ru-RU" b="1" dirty="0" smtClean="0"/>
            </a:br>
            <a:endParaRPr lang="ru-RU" dirty="0"/>
          </a:p>
        </p:txBody>
      </p:sp>
      <p:sp>
        <p:nvSpPr>
          <p:cNvPr id="3" name="Текст 2"/>
          <p:cNvSpPr>
            <a:spLocks noGrp="1"/>
          </p:cNvSpPr>
          <p:nvPr>
            <p:ph type="body" idx="1"/>
          </p:nvPr>
        </p:nvSpPr>
        <p:spPr>
          <a:xfrm>
            <a:off x="755576" y="1268760"/>
            <a:ext cx="7924800" cy="3528392"/>
          </a:xfrm>
        </p:spPr>
        <p:txBody>
          <a:bodyPr>
            <a:normAutofit fontScale="85000" lnSpcReduction="10000"/>
          </a:bodyPr>
          <a:lstStyle/>
          <a:p>
            <a:pPr algn="just"/>
            <a:r>
              <a:rPr lang="ru-RU" dirty="0" smtClean="0">
                <a:latin typeface="Arial" panose="020B0604020202020204" pitchFamily="34" charset="0"/>
                <a:cs typeface="Arial" panose="020B0604020202020204" pitchFamily="34" charset="0"/>
              </a:rPr>
              <a:t>В переводе </a:t>
            </a:r>
            <a:r>
              <a:rPr lang="ru-RU" dirty="0" err="1" smtClean="0">
                <a:latin typeface="Arial" panose="020B0604020202020204" pitchFamily="34" charset="0"/>
                <a:cs typeface="Arial" panose="020B0604020202020204" pitchFamily="34" charset="0"/>
              </a:rPr>
              <a:t>карнотавр</a:t>
            </a:r>
            <a:r>
              <a:rPr lang="ru-RU" dirty="0" smtClean="0">
                <a:latin typeface="Arial" panose="020B0604020202020204" pitchFamily="34" charset="0"/>
                <a:cs typeface="Arial" panose="020B0604020202020204" pitchFamily="34" charset="0"/>
              </a:rPr>
              <a:t> – это плотоядный бык. Для черепа ящера характерен короткий и высокий череп. А над глазами выросты, наподобие рогов. Задние конечности были длинными и стройными. А вот передние были еще меньше, если сравнить с передними конечностями тираннозавра. Но пальцы имелись. </a:t>
            </a:r>
            <a:br>
              <a:rPr lang="ru-RU" dirty="0" smtClean="0">
                <a:latin typeface="Arial" panose="020B0604020202020204" pitchFamily="34" charset="0"/>
                <a:cs typeface="Arial" panose="020B0604020202020204" pitchFamily="34" charset="0"/>
              </a:rPr>
            </a:br>
            <a:r>
              <a:rPr lang="ru-RU" dirty="0" smtClean="0">
                <a:latin typeface="Arial" panose="020B0604020202020204" pitchFamily="34" charset="0"/>
                <a:cs typeface="Arial" panose="020B0604020202020204" pitchFamily="34" charset="0"/>
              </a:rPr>
              <a:t>Глазки </a:t>
            </a:r>
            <a:r>
              <a:rPr lang="ru-RU" dirty="0" smtClean="0">
                <a:latin typeface="Arial" panose="020B0604020202020204" pitchFamily="34" charset="0"/>
                <a:cs typeface="Arial" panose="020B0604020202020204" pitchFamily="34" charset="0"/>
              </a:rPr>
              <a:t>маленькие. Ориентировался, скорее всего, с помощью обоняния. Зубов много, но мелкие. Челюсть нижняя довольно-таки была слабая. </a:t>
            </a:r>
            <a:r>
              <a:rPr lang="ru-RU" dirty="0" err="1" smtClean="0">
                <a:latin typeface="Arial" panose="020B0604020202020204" pitchFamily="34" charset="0"/>
                <a:cs typeface="Arial" panose="020B0604020202020204" pitchFamily="34" charset="0"/>
              </a:rPr>
              <a:t>Карнотавр</a:t>
            </a:r>
            <a:r>
              <a:rPr lang="ru-RU" dirty="0" smtClean="0">
                <a:latin typeface="Arial" panose="020B0604020202020204" pitchFamily="34" charset="0"/>
                <a:cs typeface="Arial" panose="020B0604020202020204" pitchFamily="34" charset="0"/>
              </a:rPr>
              <a:t> пищу глотал, так как глотали птицы. Достигалось за счет некоторой подвижности передней части черепа. Кусал свою жертву быстро, но не больно. Охоту организовывал на орнитоподов, некрупных животных.  </a:t>
            </a:r>
            <a:br>
              <a:rPr lang="ru-RU" dirty="0" smtClean="0">
                <a:latin typeface="Arial" panose="020B0604020202020204" pitchFamily="34" charset="0"/>
                <a:cs typeface="Arial" panose="020B0604020202020204" pitchFamily="34" charset="0"/>
              </a:rPr>
            </a:br>
            <a:r>
              <a:rPr lang="ru-RU" dirty="0" smtClean="0">
                <a:latin typeface="Arial" panose="020B0604020202020204" pitchFamily="34" charset="0"/>
                <a:cs typeface="Arial" panose="020B0604020202020204" pitchFamily="34" charset="0"/>
              </a:rPr>
              <a:t>Размеры относительно средние - длина почти 8 метров. Весил </a:t>
            </a:r>
            <a:r>
              <a:rPr lang="ru-RU" dirty="0" smtClean="0">
                <a:latin typeface="Arial" panose="020B0604020202020204" pitchFamily="34" charset="0"/>
                <a:cs typeface="Arial" panose="020B0604020202020204" pitchFamily="34" charset="0"/>
              </a:rPr>
              <a:t>1 тонну</a:t>
            </a:r>
            <a:r>
              <a:rPr lang="ru-RU"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Некоторые </a:t>
            </a:r>
            <a:r>
              <a:rPr lang="ru-RU" dirty="0" smtClean="0">
                <a:latin typeface="Arial" panose="020B0604020202020204" pitchFamily="34" charset="0"/>
                <a:cs typeface="Arial" panose="020B0604020202020204" pitchFamily="34" charset="0"/>
              </a:rPr>
              <a:t>разногласия были у ученых по поводу возраста. </a:t>
            </a:r>
            <a:endParaRPr lang="ru-RU" dirty="0">
              <a:latin typeface="Arial" panose="020B0604020202020204" pitchFamily="34" charset="0"/>
              <a:cs typeface="Arial" panose="020B0604020202020204" pitchFamily="34" charset="0"/>
            </a:endParaRPr>
          </a:p>
        </p:txBody>
      </p:sp>
      <p:pic>
        <p:nvPicPr>
          <p:cNvPr id="5" name="Рисунок 4" descr="Xenotarsasaurus.jpg"/>
          <p:cNvPicPr>
            <a:picLocks noChangeAspect="1"/>
          </p:cNvPicPr>
          <p:nvPr/>
        </p:nvPicPr>
        <p:blipFill>
          <a:blip r:embed="rId2" cstate="print"/>
          <a:stretch>
            <a:fillRect/>
          </a:stretch>
        </p:blipFill>
        <p:spPr>
          <a:xfrm>
            <a:off x="2665482" y="4437112"/>
            <a:ext cx="4285876" cy="22768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 (8).jpg"/>
          <p:cNvPicPr>
            <a:picLocks noChangeAspect="1"/>
          </p:cNvPicPr>
          <p:nvPr/>
        </p:nvPicPr>
        <p:blipFill>
          <a:blip r:embed="rId2" cstate="print"/>
          <a:stretch>
            <a:fillRect/>
          </a:stretch>
        </p:blipFill>
        <p:spPr>
          <a:xfrm>
            <a:off x="323528" y="260648"/>
            <a:ext cx="4177449" cy="6309320"/>
          </a:xfrm>
          <a:prstGeom prst="rect">
            <a:avLst/>
          </a:prstGeom>
          <a:ln>
            <a:noFill/>
          </a:ln>
          <a:effectLst>
            <a:softEdge rad="112500"/>
          </a:effectLst>
        </p:spPr>
      </p:pic>
      <p:pic>
        <p:nvPicPr>
          <p:cNvPr id="5" name="Рисунок 4" descr="576648487.jpg"/>
          <p:cNvPicPr>
            <a:picLocks noChangeAspect="1"/>
          </p:cNvPicPr>
          <p:nvPr/>
        </p:nvPicPr>
        <p:blipFill>
          <a:blip r:embed="rId3" cstate="print"/>
          <a:stretch>
            <a:fillRect/>
          </a:stretch>
        </p:blipFill>
        <p:spPr>
          <a:xfrm>
            <a:off x="4427984" y="260648"/>
            <a:ext cx="4563732" cy="3096344"/>
          </a:xfrm>
          <a:prstGeom prst="rect">
            <a:avLst/>
          </a:prstGeom>
          <a:ln>
            <a:noFill/>
          </a:ln>
          <a:effectLst>
            <a:softEdge rad="112500"/>
          </a:effectLst>
        </p:spPr>
      </p:pic>
      <p:pic>
        <p:nvPicPr>
          <p:cNvPr id="6" name="Рисунок 5" descr="dinosaur-images-071-resize.jpg"/>
          <p:cNvPicPr>
            <a:picLocks noChangeAspect="1"/>
          </p:cNvPicPr>
          <p:nvPr/>
        </p:nvPicPr>
        <p:blipFill>
          <a:blip r:embed="rId4" cstate="print"/>
          <a:stretch>
            <a:fillRect/>
          </a:stretch>
        </p:blipFill>
        <p:spPr>
          <a:xfrm>
            <a:off x="4572000" y="3356992"/>
            <a:ext cx="4176464" cy="31897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7924800" cy="1152128"/>
          </a:xfrm>
        </p:spPr>
        <p:txBody>
          <a:bodyPr/>
          <a:lstStyle/>
          <a:p>
            <a:r>
              <a:rPr lang="ru-RU" sz="4400" b="1" dirty="0" smtClean="0"/>
              <a:t>Изизавр - вид титанозавров</a:t>
            </a:r>
            <a:r>
              <a:rPr lang="ru-RU" b="1" dirty="0" smtClean="0"/>
              <a:t/>
            </a:r>
            <a:br>
              <a:rPr lang="ru-RU" b="1" dirty="0" smtClean="0"/>
            </a:br>
            <a:endParaRPr lang="ru-RU" dirty="0"/>
          </a:p>
        </p:txBody>
      </p:sp>
      <p:sp>
        <p:nvSpPr>
          <p:cNvPr id="3" name="Текст 2"/>
          <p:cNvSpPr>
            <a:spLocks noGrp="1"/>
          </p:cNvSpPr>
          <p:nvPr>
            <p:ph type="body" idx="1"/>
          </p:nvPr>
        </p:nvSpPr>
        <p:spPr>
          <a:xfrm>
            <a:off x="683568" y="980728"/>
            <a:ext cx="7636768" cy="3816424"/>
          </a:xfrm>
        </p:spPr>
        <p:txBody>
          <a:bodyPr>
            <a:normAutofit fontScale="85000" lnSpcReduction="10000"/>
          </a:bodyPr>
          <a:lstStyle/>
          <a:p>
            <a:pPr algn="just"/>
            <a:r>
              <a:rPr lang="ru-RU" dirty="0" smtClean="0">
                <a:latin typeface="Arial" panose="020B0604020202020204" pitchFamily="34" charset="0"/>
                <a:cs typeface="Arial" panose="020B0604020202020204" pitchFamily="34" charset="0"/>
              </a:rPr>
              <a:t>Травоядный. Четвероногий. У него высокие передние конечности, короткие предплечья. Шейным позвонкам характерна массивность. Из всех зауропод у него толстая шея. Ноги достаточно крепки и выносливы. Передние конечности были без фаланг пальцев. Считается большим – длина составляет метров 20. По окаменевшему помету можно было определить, что питание составляла листва деревьев. </a:t>
            </a:r>
            <a:r>
              <a:rPr lang="ru-RU" dirty="0" smtClean="0">
                <a:latin typeface="Arial" panose="020B0604020202020204" pitchFamily="34" charset="0"/>
                <a:cs typeface="Arial" panose="020B0604020202020204" pitchFamily="34" charset="0"/>
              </a:rPr>
              <a:t>Изучение </a:t>
            </a:r>
            <a:r>
              <a:rPr lang="ru-RU" dirty="0" smtClean="0">
                <a:latin typeface="Arial" panose="020B0604020202020204" pitchFamily="34" charset="0"/>
                <a:cs typeface="Arial" panose="020B0604020202020204" pitchFamily="34" charset="0"/>
              </a:rPr>
              <a:t>данного вида ящера продолжается. Некоторых, в том числе </a:t>
            </a:r>
            <a:r>
              <a:rPr lang="ru-RU" dirty="0" err="1" smtClean="0">
                <a:latin typeface="Arial" panose="020B0604020202020204" pitchFamily="34" charset="0"/>
                <a:cs typeface="Arial" panose="020B0604020202020204" pitchFamily="34" charset="0"/>
              </a:rPr>
              <a:t>Isisaurus</a:t>
            </a:r>
            <a:r>
              <a:rPr lang="ru-RU" dirty="0" smtClean="0">
                <a:latin typeface="Arial" panose="020B0604020202020204" pitchFamily="34" charset="0"/>
                <a:cs typeface="Arial" panose="020B0604020202020204" pitchFamily="34" charset="0"/>
              </a:rPr>
              <a:t>, ученые предлагают отнести к другому роду. Он будет отличаться от рода </a:t>
            </a:r>
            <a:r>
              <a:rPr lang="ru-RU" dirty="0" err="1" smtClean="0">
                <a:latin typeface="Arial" panose="020B0604020202020204" pitchFamily="34" charset="0"/>
                <a:cs typeface="Arial" panose="020B0604020202020204" pitchFamily="34" charset="0"/>
              </a:rPr>
              <a:t>Titanosaurus</a:t>
            </a:r>
            <a:r>
              <a:rPr lang="ru-RU" dirty="0" smtClean="0">
                <a:latin typeface="Arial" panose="020B0604020202020204" pitchFamily="34" charset="0"/>
                <a:cs typeface="Arial" panose="020B0604020202020204" pitchFamily="34" charset="0"/>
              </a:rPr>
              <a:t> размерами и детали строения скелета и черепа немного будут другими. Ящер причудлив. Шея коротка, вертикально-направленная, а предплечья уже длинные . </a:t>
            </a:r>
          </a:p>
          <a:p>
            <a:pPr algn="just"/>
            <a:r>
              <a:rPr lang="ru-RU" dirty="0" smtClean="0">
                <a:latin typeface="Arial" panose="020B0604020202020204" pitchFamily="34" charset="0"/>
                <a:cs typeface="Arial" panose="020B0604020202020204" pitchFamily="34" charset="0"/>
              </a:rPr>
              <a:t/>
            </a:r>
            <a:br>
              <a:rPr lang="ru-RU" dirty="0" smtClean="0">
                <a:latin typeface="Arial" panose="020B0604020202020204" pitchFamily="34" charset="0"/>
                <a:cs typeface="Arial" panose="020B0604020202020204" pitchFamily="34" charset="0"/>
              </a:rPr>
            </a:br>
            <a:r>
              <a:rPr lang="ru-RU" dirty="0" smtClean="0"/>
              <a:t/>
            </a:r>
            <a:br>
              <a:rPr lang="ru-RU" dirty="0" smtClean="0"/>
            </a:br>
            <a:endParaRPr lang="ru-RU" dirty="0"/>
          </a:p>
        </p:txBody>
      </p:sp>
      <p:pic>
        <p:nvPicPr>
          <p:cNvPr id="4" name="Рисунок 3" descr="i (9).jpg"/>
          <p:cNvPicPr>
            <a:picLocks noChangeAspect="1"/>
          </p:cNvPicPr>
          <p:nvPr/>
        </p:nvPicPr>
        <p:blipFill>
          <a:blip r:embed="rId2" cstate="print"/>
          <a:stretch>
            <a:fillRect/>
          </a:stretch>
        </p:blipFill>
        <p:spPr>
          <a:xfrm>
            <a:off x="2051720" y="3933056"/>
            <a:ext cx="4972262"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ict_139a84e2cb694480b6f781a58407811c.jpg"/>
          <p:cNvPicPr>
            <a:picLocks noChangeAspect="1"/>
          </p:cNvPicPr>
          <p:nvPr/>
        </p:nvPicPr>
        <p:blipFill>
          <a:blip r:embed="rId2" cstate="print"/>
          <a:stretch>
            <a:fillRect/>
          </a:stretch>
        </p:blipFill>
        <p:spPr>
          <a:xfrm>
            <a:off x="395536" y="332656"/>
            <a:ext cx="8462461" cy="6048672"/>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jpg"/>
          <p:cNvPicPr>
            <a:picLocks noChangeAspect="1"/>
          </p:cNvPicPr>
          <p:nvPr/>
        </p:nvPicPr>
        <p:blipFill>
          <a:blip r:embed="rId2" cstate="print"/>
          <a:stretch>
            <a:fillRect/>
          </a:stretch>
        </p:blipFill>
        <p:spPr>
          <a:xfrm>
            <a:off x="251520" y="260648"/>
            <a:ext cx="8676456" cy="6507342"/>
          </a:xfrm>
          <a:prstGeom prst="rect">
            <a:avLst/>
          </a:prstGeom>
          <a:ln>
            <a:noFill/>
          </a:ln>
          <a:effectLst>
            <a:softEdge rad="112500"/>
          </a:effectLst>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276872"/>
            <a:ext cx="8229600" cy="3417168"/>
          </a:xfrm>
        </p:spPr>
        <p:txBody>
          <a:bodyPr>
            <a:normAutofit lnSpcReduction="10000"/>
          </a:bodyPr>
          <a:lstStyle/>
          <a:p>
            <a:pPr marL="0" indent="0">
              <a:buNone/>
            </a:pPr>
            <a:r>
              <a:rPr lang="ru-RU" sz="3600" b="1" i="1" dirty="0" smtClean="0">
                <a:latin typeface="Arial" panose="020B0604020202020204" pitchFamily="34" charset="0"/>
                <a:cs typeface="Arial" panose="020B0604020202020204" pitchFamily="34" charset="0"/>
              </a:rPr>
              <a:t>Провести исследование:</a:t>
            </a:r>
          </a:p>
          <a:p>
            <a:r>
              <a:rPr lang="ru-RU" sz="3600" dirty="0" smtClean="0">
                <a:latin typeface="Arial" panose="020B0604020202020204" pitchFamily="34" charset="0"/>
                <a:cs typeface="Arial" panose="020B0604020202020204" pitchFamily="34" charset="0"/>
              </a:rPr>
              <a:t>кто </a:t>
            </a:r>
            <a:r>
              <a:rPr lang="ru-RU" sz="3600" dirty="0">
                <a:latin typeface="Arial" panose="020B0604020202020204" pitchFamily="34" charset="0"/>
                <a:cs typeface="Arial" panose="020B0604020202020204" pitchFamily="34" charset="0"/>
              </a:rPr>
              <a:t>такие </a:t>
            </a:r>
            <a:r>
              <a:rPr lang="ru-RU" sz="3600" dirty="0" smtClean="0">
                <a:latin typeface="Arial" panose="020B0604020202020204" pitchFamily="34" charset="0"/>
                <a:cs typeface="Arial" panose="020B0604020202020204" pitchFamily="34" charset="0"/>
              </a:rPr>
              <a:t>динозавры;</a:t>
            </a:r>
            <a:endParaRPr lang="ru-RU" sz="3600" dirty="0">
              <a:latin typeface="Arial" panose="020B0604020202020204" pitchFamily="34" charset="0"/>
              <a:cs typeface="Arial" panose="020B0604020202020204" pitchFamily="34" charset="0"/>
            </a:endParaRPr>
          </a:p>
          <a:p>
            <a:r>
              <a:rPr lang="ru-RU" sz="3600" dirty="0" smtClean="0">
                <a:latin typeface="Arial" panose="020B0604020202020204" pitchFamily="34" charset="0"/>
                <a:cs typeface="Arial" panose="020B0604020202020204" pitchFamily="34" charset="0"/>
              </a:rPr>
              <a:t>когда </a:t>
            </a:r>
            <a:r>
              <a:rPr lang="ru-RU" sz="3600" dirty="0">
                <a:latin typeface="Arial" panose="020B0604020202020204" pitchFamily="34" charset="0"/>
                <a:cs typeface="Arial" panose="020B0604020202020204" pitchFamily="34" charset="0"/>
              </a:rPr>
              <a:t>жили динозавры, </a:t>
            </a:r>
            <a:r>
              <a:rPr lang="ru-RU" sz="3600" dirty="0" smtClean="0">
                <a:latin typeface="Arial" panose="020B0604020202020204" pitchFamily="34" charset="0"/>
                <a:cs typeface="Arial" panose="020B0604020202020204" pitchFamily="34" charset="0"/>
              </a:rPr>
              <a:t>какие </a:t>
            </a:r>
            <a:r>
              <a:rPr lang="ru-RU" sz="3600" dirty="0">
                <a:latin typeface="Arial" panose="020B0604020202020204" pitchFamily="34" charset="0"/>
                <a:cs typeface="Arial" panose="020B0604020202020204" pitchFamily="34" charset="0"/>
              </a:rPr>
              <a:t>виды динозавров существовали и их образ </a:t>
            </a:r>
            <a:r>
              <a:rPr lang="ru-RU" sz="3600" dirty="0" smtClean="0">
                <a:latin typeface="Arial" panose="020B0604020202020204" pitchFamily="34" charset="0"/>
                <a:cs typeface="Arial" panose="020B0604020202020204" pitchFamily="34" charset="0"/>
              </a:rPr>
              <a:t>жизни;</a:t>
            </a:r>
            <a:endParaRPr lang="ru-RU" sz="3600" dirty="0">
              <a:latin typeface="Arial" panose="020B0604020202020204" pitchFamily="34" charset="0"/>
              <a:cs typeface="Arial" panose="020B0604020202020204" pitchFamily="34" charset="0"/>
            </a:endParaRPr>
          </a:p>
          <a:p>
            <a:r>
              <a:rPr lang="ru-RU" sz="3600" dirty="0" smtClean="0">
                <a:latin typeface="Arial" panose="020B0604020202020204" pitchFamily="34" charset="0"/>
                <a:cs typeface="Arial" panose="020B0604020202020204" pitchFamily="34" charset="0"/>
              </a:rPr>
              <a:t>эра </a:t>
            </a:r>
            <a:r>
              <a:rPr lang="ru-RU" sz="3600" dirty="0" smtClean="0">
                <a:latin typeface="Arial" panose="020B0604020202020204" pitchFamily="34" charset="0"/>
                <a:cs typeface="Arial" panose="020B0604020202020204" pitchFamily="34" charset="0"/>
              </a:rPr>
              <a:t>динозавров</a:t>
            </a:r>
            <a:r>
              <a:rPr lang="ru-RU" sz="3600" dirty="0" smtClean="0">
                <a:latin typeface="Arial" panose="020B0604020202020204" pitchFamily="34" charset="0"/>
                <a:cs typeface="Arial" panose="020B0604020202020204" pitchFamily="34" charset="0"/>
              </a:rPr>
              <a:t>.</a:t>
            </a:r>
            <a:endParaRPr lang="ru-RU" sz="3600" dirty="0" smtClean="0">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3491880" y="332656"/>
            <a:ext cx="3970784" cy="1003176"/>
          </a:xfrm>
        </p:spPr>
        <p:txBody>
          <a:bodyPr/>
          <a:lstStyle/>
          <a:p>
            <a:r>
              <a:rPr lang="ru-RU" b="1" dirty="0" smtClean="0"/>
              <a:t>Цели проекта:</a:t>
            </a:r>
            <a:endParaRPr lang="ru-RU" b="1" dirty="0"/>
          </a:p>
        </p:txBody>
      </p:sp>
      <p:pic>
        <p:nvPicPr>
          <p:cNvPr id="4" name="Рисунок 3" descr="how.jpg"/>
          <p:cNvPicPr>
            <a:picLocks noChangeAspect="1"/>
          </p:cNvPicPr>
          <p:nvPr/>
        </p:nvPicPr>
        <p:blipFill>
          <a:blip r:embed="rId2" cstate="print"/>
          <a:stretch>
            <a:fillRect/>
          </a:stretch>
        </p:blipFill>
        <p:spPr>
          <a:xfrm>
            <a:off x="267008" y="476672"/>
            <a:ext cx="2943225" cy="1552575"/>
          </a:xfrm>
          <a:prstGeom prst="rect">
            <a:avLst/>
          </a:prstGeom>
          <a:ln>
            <a:noFill/>
          </a:ln>
          <a:effectLst>
            <a:softEdge rad="112500"/>
          </a:effectLst>
        </p:spPr>
      </p:pic>
      <p:pic>
        <p:nvPicPr>
          <p:cNvPr id="5" name="Рисунок 4" descr="i (5).jpg"/>
          <p:cNvPicPr>
            <a:picLocks noChangeAspect="1"/>
          </p:cNvPicPr>
          <p:nvPr/>
        </p:nvPicPr>
        <p:blipFill>
          <a:blip r:embed="rId3" cstate="print"/>
          <a:stretch>
            <a:fillRect/>
          </a:stretch>
        </p:blipFill>
        <p:spPr>
          <a:xfrm>
            <a:off x="4860032" y="4581128"/>
            <a:ext cx="3390900" cy="2047875"/>
          </a:xfrm>
          <a:prstGeom prst="rect">
            <a:avLst/>
          </a:prstGeom>
          <a:ln>
            <a:noFill/>
          </a:ln>
          <a:effectLst>
            <a:softEdge rad="112500"/>
          </a:effectLst>
        </p:spPr>
      </p:pic>
    </p:spTree>
    <p:extLst>
      <p:ext uri="{BB962C8B-B14F-4D97-AF65-F5344CB8AC3E}">
        <p14:creationId xmlns:p14="http://schemas.microsoft.com/office/powerpoint/2010/main" val="2781526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57518123.jpg"/>
          <p:cNvPicPr>
            <a:picLocks noChangeAspect="1"/>
          </p:cNvPicPr>
          <p:nvPr/>
        </p:nvPicPr>
        <p:blipFill>
          <a:blip r:embed="rId2" cstate="print"/>
          <a:stretch>
            <a:fillRect/>
          </a:stretch>
        </p:blipFill>
        <p:spPr>
          <a:xfrm>
            <a:off x="0" y="0"/>
            <a:ext cx="8997696" cy="6858000"/>
          </a:xfrm>
          <a:prstGeom prst="rect">
            <a:avLst/>
          </a:prstGeom>
          <a:ln>
            <a:noFill/>
          </a:ln>
          <a:effectLst>
            <a:softEdge rad="112500"/>
          </a:effectLst>
        </p:spPr>
      </p:pic>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924800" cy="1872208"/>
          </a:xfrm>
        </p:spPr>
        <p:txBody>
          <a:bodyPr/>
          <a:lstStyle/>
          <a:p>
            <a:r>
              <a:rPr lang="ru-RU" b="1" dirty="0" smtClean="0"/>
              <a:t>Ламбеозавр - птицетазовый динозавр</a:t>
            </a:r>
            <a:br>
              <a:rPr lang="ru-RU" b="1" dirty="0" smtClean="0"/>
            </a:br>
            <a:endParaRPr lang="ru-RU" dirty="0"/>
          </a:p>
        </p:txBody>
      </p:sp>
      <p:sp>
        <p:nvSpPr>
          <p:cNvPr id="3" name="Текст 2"/>
          <p:cNvSpPr>
            <a:spLocks noGrp="1"/>
          </p:cNvSpPr>
          <p:nvPr>
            <p:ph type="body" idx="1"/>
          </p:nvPr>
        </p:nvSpPr>
        <p:spPr>
          <a:xfrm>
            <a:off x="755576" y="1700808"/>
            <a:ext cx="7924800" cy="3168352"/>
          </a:xfrm>
        </p:spPr>
        <p:txBody>
          <a:bodyPr>
            <a:normAutofit fontScale="92500" lnSpcReduction="10000"/>
          </a:bodyPr>
          <a:lstStyle/>
          <a:p>
            <a:pPr algn="just"/>
            <a:r>
              <a:rPr lang="ru-RU" dirty="0" err="1" smtClean="0">
                <a:latin typeface="Arial" panose="020B0604020202020204" pitchFamily="34" charset="0"/>
                <a:cs typeface="Arial" panose="020B0604020202020204" pitchFamily="34" charset="0"/>
              </a:rPr>
              <a:t>Ламбеозавр</a:t>
            </a:r>
            <a:r>
              <a:rPr lang="ru-RU" dirty="0" smtClean="0">
                <a:latin typeface="Arial" panose="020B0604020202020204" pitchFamily="34" charset="0"/>
                <a:cs typeface="Arial" panose="020B0604020202020204" pitchFamily="34" charset="0"/>
              </a:rPr>
              <a:t> имел достаточно необычную форму черепа.</a:t>
            </a:r>
            <a:br>
              <a:rPr lang="ru-RU" dirty="0" smtClean="0">
                <a:latin typeface="Arial" panose="020B0604020202020204" pitchFamily="34" charset="0"/>
                <a:cs typeface="Arial" panose="020B0604020202020204" pitchFamily="34" charset="0"/>
              </a:rPr>
            </a:br>
            <a:r>
              <a:rPr lang="ru-RU" dirty="0" smtClean="0">
                <a:latin typeface="Arial" panose="020B0604020202020204" pitchFamily="34" charset="0"/>
                <a:cs typeface="Arial" panose="020B0604020202020204" pitchFamily="34" charset="0"/>
              </a:rPr>
              <a:t>Ноздри </a:t>
            </a:r>
            <a:r>
              <a:rPr lang="ru-RU" dirty="0" smtClean="0">
                <a:latin typeface="Arial" panose="020B0604020202020204" pitchFamily="34" charset="0"/>
                <a:cs typeface="Arial" panose="020B0604020202020204" pitchFamily="34" charset="0"/>
              </a:rPr>
              <a:t>соединены с полым, сложной формы, гребнем, который получился в результате образования носовых костей. Кроме того, для </a:t>
            </a:r>
            <a:r>
              <a:rPr lang="ru-RU" dirty="0" err="1" smtClean="0">
                <a:latin typeface="Arial" panose="020B0604020202020204" pitchFamily="34" charset="0"/>
                <a:cs typeface="Arial" panose="020B0604020202020204" pitchFamily="34" charset="0"/>
              </a:rPr>
              <a:t>ламбеозавра</a:t>
            </a:r>
            <a:r>
              <a:rPr lang="ru-RU" dirty="0" smtClean="0">
                <a:latin typeface="Arial" panose="020B0604020202020204" pitchFamily="34" charset="0"/>
                <a:cs typeface="Arial" panose="020B0604020202020204" pitchFamily="34" charset="0"/>
              </a:rPr>
              <a:t> характерен и затылочный шип. Отличается короткой мордой и узким «клювом». Определен как двуногий. Но в передвижении участвуют все четыре конечности. Имеет на передних конечностях 4 пальца. Из них один не достает до земли. На задних лапах три пальца. </a:t>
            </a:r>
            <a:r>
              <a:rPr lang="ru-RU" dirty="0" err="1" smtClean="0">
                <a:latin typeface="Arial" panose="020B0604020202020204" pitchFamily="34" charset="0"/>
                <a:cs typeface="Arial" panose="020B0604020202020204" pitchFamily="34" charset="0"/>
              </a:rPr>
              <a:t>Ламбеозавра</a:t>
            </a:r>
            <a:r>
              <a:rPr lang="ru-RU" dirty="0" smtClean="0">
                <a:latin typeface="Arial" panose="020B0604020202020204" pitchFamily="34" charset="0"/>
                <a:cs typeface="Arial" panose="020B0604020202020204" pitchFamily="34" charset="0"/>
              </a:rPr>
              <a:t> относят к водным животным, но местом обитания считаются равнины, где едой служила жесткая растительность. </a:t>
            </a:r>
            <a:endParaRPr lang="ru-RU" dirty="0">
              <a:latin typeface="Arial" panose="020B0604020202020204" pitchFamily="34" charset="0"/>
              <a:cs typeface="Arial" panose="020B0604020202020204" pitchFamily="34" charset="0"/>
            </a:endParaRPr>
          </a:p>
        </p:txBody>
      </p:sp>
      <p:pic>
        <p:nvPicPr>
          <p:cNvPr id="4" name="Рисунок 3" descr="1307519371_lambeosaurus.jpg"/>
          <p:cNvPicPr>
            <a:picLocks noChangeAspect="1"/>
          </p:cNvPicPr>
          <p:nvPr/>
        </p:nvPicPr>
        <p:blipFill>
          <a:blip r:embed="rId2" cstate="print"/>
          <a:stretch>
            <a:fillRect/>
          </a:stretch>
        </p:blipFill>
        <p:spPr>
          <a:xfrm>
            <a:off x="2081436" y="4653136"/>
            <a:ext cx="4678595" cy="1944216"/>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 (10).jpg"/>
          <p:cNvPicPr>
            <a:picLocks noChangeAspect="1"/>
          </p:cNvPicPr>
          <p:nvPr/>
        </p:nvPicPr>
        <p:blipFill>
          <a:blip r:embed="rId2" cstate="print"/>
          <a:stretch>
            <a:fillRect/>
          </a:stretch>
        </p:blipFill>
        <p:spPr>
          <a:xfrm>
            <a:off x="387826" y="260648"/>
            <a:ext cx="8432646" cy="619268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04664"/>
            <a:ext cx="7924800" cy="1584176"/>
          </a:xfrm>
        </p:spPr>
        <p:txBody>
          <a:bodyPr/>
          <a:lstStyle/>
          <a:p>
            <a:r>
              <a:rPr lang="ru-RU" sz="4000" b="1" dirty="0" smtClean="0"/>
              <a:t>Мегалозавр - свирепый хищник</a:t>
            </a:r>
            <a:r>
              <a:rPr lang="ru-RU" b="1" dirty="0" smtClean="0"/>
              <a:t/>
            </a:r>
            <a:br>
              <a:rPr lang="ru-RU" b="1" dirty="0" smtClean="0"/>
            </a:br>
            <a:endParaRPr lang="ru-RU" dirty="0"/>
          </a:p>
        </p:txBody>
      </p:sp>
      <p:sp>
        <p:nvSpPr>
          <p:cNvPr id="4" name="Текст 3"/>
          <p:cNvSpPr>
            <a:spLocks noGrp="1"/>
          </p:cNvSpPr>
          <p:nvPr>
            <p:ph type="body" idx="1"/>
          </p:nvPr>
        </p:nvSpPr>
        <p:spPr>
          <a:xfrm>
            <a:off x="537592" y="1412776"/>
            <a:ext cx="7924800" cy="3384376"/>
          </a:xfrm>
        </p:spPr>
        <p:txBody>
          <a:bodyPr>
            <a:normAutofit/>
          </a:bodyPr>
          <a:lstStyle/>
          <a:p>
            <a:pPr algn="just"/>
            <a:r>
              <a:rPr lang="ru-RU" dirty="0" smtClean="0">
                <a:latin typeface="Arial" panose="020B0604020202020204" pitchFamily="34" charset="0"/>
                <a:cs typeface="Arial" panose="020B0604020202020204" pitchFamily="34" charset="0"/>
              </a:rPr>
              <a:t>Двуногий ящеротазовый ящер.  Задние ноги с четырьмя пальцами. Один смотрел назад, а три вперед. Задние ноги отличались силой, ведь приходилось выдерживать около тонны веса. Питался стегозаврами и зауроподами. </a:t>
            </a:r>
            <a:br>
              <a:rPr lang="ru-RU" dirty="0" smtClean="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5" name="Рисунок 4" descr="1307438559_megalosaurus1.jpg"/>
          <p:cNvPicPr>
            <a:picLocks noChangeAspect="1"/>
          </p:cNvPicPr>
          <p:nvPr/>
        </p:nvPicPr>
        <p:blipFill>
          <a:blip r:embed="rId2" cstate="print"/>
          <a:stretch>
            <a:fillRect/>
          </a:stretch>
        </p:blipFill>
        <p:spPr>
          <a:xfrm>
            <a:off x="971600" y="3861048"/>
            <a:ext cx="7056784" cy="2273852"/>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 (11).jpg"/>
          <p:cNvPicPr>
            <a:picLocks noChangeAspect="1"/>
          </p:cNvPicPr>
          <p:nvPr/>
        </p:nvPicPr>
        <p:blipFill>
          <a:blip r:embed="rId2" cstate="print"/>
          <a:stretch>
            <a:fillRect/>
          </a:stretch>
        </p:blipFill>
        <p:spPr>
          <a:xfrm>
            <a:off x="323528" y="332656"/>
            <a:ext cx="8552542" cy="6048672"/>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924800" cy="1368152"/>
          </a:xfrm>
        </p:spPr>
        <p:txBody>
          <a:bodyPr/>
          <a:lstStyle/>
          <a:p>
            <a:r>
              <a:rPr lang="ru-RU" b="1" dirty="0" smtClean="0"/>
              <a:t>Протоцератопсы </a:t>
            </a:r>
            <a:br>
              <a:rPr lang="ru-RU" b="1" dirty="0" smtClean="0"/>
            </a:br>
            <a:endParaRPr lang="ru-RU" dirty="0"/>
          </a:p>
        </p:txBody>
      </p:sp>
      <p:sp>
        <p:nvSpPr>
          <p:cNvPr id="3" name="Текст 2"/>
          <p:cNvSpPr>
            <a:spLocks noGrp="1"/>
          </p:cNvSpPr>
          <p:nvPr>
            <p:ph type="body" idx="1"/>
          </p:nvPr>
        </p:nvSpPr>
        <p:spPr>
          <a:xfrm>
            <a:off x="593626" y="908720"/>
            <a:ext cx="7924800" cy="3888432"/>
          </a:xfrm>
        </p:spPr>
        <p:txBody>
          <a:bodyPr>
            <a:normAutofit lnSpcReduction="10000"/>
          </a:bodyPr>
          <a:lstStyle/>
          <a:p>
            <a:pPr algn="just"/>
            <a:r>
              <a:rPr lang="ru-RU" sz="1800" dirty="0" smtClean="0">
                <a:latin typeface="Arial" panose="020B0604020202020204" pitchFamily="34" charset="0"/>
                <a:cs typeface="Arial" panose="020B0604020202020204" pitchFamily="34" charset="0"/>
              </a:rPr>
              <a:t>Ящер с небольшими размерами. Длина его метра два. А в высоту 75 см. Но при этом вес его достигал почти тонны две. Ученым, благодаря находке в Монголии, был представлен большой материал для изучения. 100 скелетов ящеров различных возрастов, гнезда и яйца. У него на голове не было длинного, остроконечного рога, а вот клюв был рогатым. В движении участвовали 4 ноги. А на затылке был костный щит, который слегка выступал вперед. Ящеры жили все вместе. Совместная жизнь - это соперничество с другими сородичами. Возникали драки и за лучшее место для будущего гнезда, и за лучший корм. И за звание вожака. Одного мощного и острого клюва в качестве обороны и защиты в некоторых случаях было недостаточно. Но есть свидетельства, что от клюва погибли два хищника - </a:t>
            </a:r>
            <a:r>
              <a:rPr lang="ru-RU" sz="1800" dirty="0" err="1" smtClean="0">
                <a:latin typeface="Arial" panose="020B0604020202020204" pitchFamily="34" charset="0"/>
                <a:cs typeface="Arial" panose="020B0604020202020204" pitchFamily="34" charset="0"/>
              </a:rPr>
              <a:t>велоцираптор</a:t>
            </a:r>
            <a:r>
              <a:rPr lang="ru-RU" sz="1800" dirty="0" smtClean="0">
                <a:latin typeface="Arial" panose="020B0604020202020204" pitchFamily="34" charset="0"/>
                <a:cs typeface="Arial" panose="020B0604020202020204" pitchFamily="34" charset="0"/>
              </a:rPr>
              <a:t> и </a:t>
            </a:r>
            <a:r>
              <a:rPr lang="ru-RU" sz="1800" dirty="0" err="1" smtClean="0">
                <a:latin typeface="Arial" panose="020B0604020202020204" pitchFamily="34" charset="0"/>
                <a:cs typeface="Arial" panose="020B0604020202020204" pitchFamily="34" charset="0"/>
              </a:rPr>
              <a:t>овираптор</a:t>
            </a:r>
            <a:r>
              <a:rPr lang="ru-RU" sz="1800" dirty="0" smtClean="0">
                <a:latin typeface="Arial" panose="020B0604020202020204" pitchFamily="34" charset="0"/>
                <a:cs typeface="Arial" panose="020B0604020202020204" pitchFamily="34" charset="0"/>
              </a:rPr>
              <a:t>. Так что клюв, как возможное орудие защиты, нельзя полностью списывать.</a:t>
            </a:r>
            <a:r>
              <a:rPr lang="ru-RU" dirty="0" smtClean="0"/>
              <a:t> </a:t>
            </a:r>
            <a:endParaRPr lang="ru-RU" dirty="0"/>
          </a:p>
        </p:txBody>
      </p:sp>
      <p:pic>
        <p:nvPicPr>
          <p:cNvPr id="4" name="Рисунок 3" descr="c9faca26f8d09cd1a621adf8385bf29b.jpg"/>
          <p:cNvPicPr>
            <a:picLocks noChangeAspect="1"/>
          </p:cNvPicPr>
          <p:nvPr/>
        </p:nvPicPr>
        <p:blipFill>
          <a:blip r:embed="rId2" cstate="print"/>
          <a:stretch>
            <a:fillRect/>
          </a:stretch>
        </p:blipFill>
        <p:spPr>
          <a:xfrm>
            <a:off x="2555776" y="4581128"/>
            <a:ext cx="4000500" cy="2276872"/>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s_image_protoceratops.jpg"/>
          <p:cNvPicPr>
            <a:picLocks noChangeAspect="1"/>
          </p:cNvPicPr>
          <p:nvPr/>
        </p:nvPicPr>
        <p:blipFill>
          <a:blip r:embed="rId2" cstate="print"/>
          <a:stretch>
            <a:fillRect/>
          </a:stretch>
        </p:blipFill>
        <p:spPr>
          <a:xfrm>
            <a:off x="323528" y="332656"/>
            <a:ext cx="8460432" cy="6048672"/>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260648"/>
            <a:ext cx="7924800" cy="1371600"/>
          </a:xfrm>
        </p:spPr>
        <p:txBody>
          <a:bodyPr/>
          <a:lstStyle/>
          <a:p>
            <a:r>
              <a:rPr lang="ru-RU" b="1" dirty="0" smtClean="0"/>
              <a:t>Целофизис</a:t>
            </a:r>
            <a:br>
              <a:rPr lang="ru-RU" b="1" dirty="0" smtClean="0"/>
            </a:br>
            <a:endParaRPr lang="ru-RU" dirty="0"/>
          </a:p>
        </p:txBody>
      </p:sp>
      <p:sp>
        <p:nvSpPr>
          <p:cNvPr id="4" name="Текст 3"/>
          <p:cNvSpPr>
            <a:spLocks noGrp="1"/>
          </p:cNvSpPr>
          <p:nvPr>
            <p:ph type="body" idx="1"/>
          </p:nvPr>
        </p:nvSpPr>
        <p:spPr>
          <a:xfrm>
            <a:off x="467544" y="836712"/>
            <a:ext cx="8208912" cy="4032448"/>
          </a:xfrm>
        </p:spPr>
        <p:txBody>
          <a:bodyPr>
            <a:noAutofit/>
          </a:bodyPr>
          <a:lstStyle/>
          <a:p>
            <a:pPr algn="just"/>
            <a:r>
              <a:rPr lang="ru-RU" sz="1700" dirty="0" smtClean="0">
                <a:latin typeface="Arial" panose="020B0604020202020204" pitchFamily="34" charset="0"/>
                <a:cs typeface="Arial" panose="020B0604020202020204" pitchFamily="34" charset="0"/>
              </a:rPr>
              <a:t>Считался хищным ящером средних размеров – наибольшая длина 3 метра, а рост этого динозавра приблизительно равнялся росту человека.  Легкий ящер прекрасно бегал на задних конечностях и мог догнать добычу не только на земле, но в воздухе – вылавливая больших насекомых, в изобилии водившихся в траве и на кустарниках. Челюсть доисторического ящера, похожая на клюв хищной птицы, была сплошь усеяна мелкими и острыми как иглы зубами. </a:t>
            </a:r>
            <a:br>
              <a:rPr lang="ru-RU" sz="1700" dirty="0" smtClean="0">
                <a:latin typeface="Arial" panose="020B0604020202020204" pitchFamily="34" charset="0"/>
                <a:cs typeface="Arial" panose="020B0604020202020204" pitchFamily="34" charset="0"/>
              </a:rPr>
            </a:br>
            <a:r>
              <a:rPr lang="ru-RU" sz="1700" dirty="0" smtClean="0">
                <a:latin typeface="Arial" panose="020B0604020202020204" pitchFamily="34" charset="0"/>
                <a:cs typeface="Arial" panose="020B0604020202020204" pitchFamily="34" charset="0"/>
              </a:rPr>
              <a:t>В </a:t>
            </a:r>
            <a:r>
              <a:rPr lang="ru-RU" sz="1700" dirty="0" smtClean="0">
                <a:latin typeface="Arial" panose="020B0604020202020204" pitchFamily="34" charset="0"/>
                <a:cs typeface="Arial" panose="020B0604020202020204" pitchFamily="34" charset="0"/>
              </a:rPr>
              <a:t>отличие от задних конечностей, передние были тонкими и более слабыми, с цепкими когтями – с помощью них хищный ящер мог с легкостью хватать добычу, заваливать на землю и крепко удерживать пойманных животных. Охотился </a:t>
            </a:r>
            <a:r>
              <a:rPr lang="ru-RU" sz="1700" dirty="0" err="1" smtClean="0">
                <a:latin typeface="Arial" panose="020B0604020202020204" pitchFamily="34" charset="0"/>
                <a:cs typeface="Arial" panose="020B0604020202020204" pitchFamily="34" charset="0"/>
              </a:rPr>
              <a:t>целофизис</a:t>
            </a:r>
            <a:r>
              <a:rPr lang="ru-RU" sz="1700" dirty="0" smtClean="0">
                <a:latin typeface="Arial" panose="020B0604020202020204" pitchFamily="34" charset="0"/>
                <a:cs typeface="Arial" panose="020B0604020202020204" pitchFamily="34" charset="0"/>
              </a:rPr>
              <a:t> не только на достаточно крупную добычу, но и на мелких ящериц и амфибий. На гибкой и стройной шее этого ящера находилась вытянутая голова с довольно зоркими глазами. Он мог разглядеть ящерицу, притаившуюся в густых зарослях кустарника.</a:t>
            </a:r>
            <a:endParaRPr lang="ru-RU" sz="1700" dirty="0">
              <a:latin typeface="Arial" panose="020B0604020202020204" pitchFamily="34" charset="0"/>
              <a:cs typeface="Arial" panose="020B0604020202020204" pitchFamily="34" charset="0"/>
            </a:endParaRPr>
          </a:p>
        </p:txBody>
      </p:sp>
      <p:pic>
        <p:nvPicPr>
          <p:cNvPr id="5" name="Рисунок 4" descr="i (12).jpg"/>
          <p:cNvPicPr>
            <a:picLocks noChangeAspect="1"/>
          </p:cNvPicPr>
          <p:nvPr/>
        </p:nvPicPr>
        <p:blipFill>
          <a:blip r:embed="rId2" cstate="print"/>
          <a:stretch>
            <a:fillRect/>
          </a:stretch>
        </p:blipFill>
        <p:spPr>
          <a:xfrm>
            <a:off x="3203848" y="4581128"/>
            <a:ext cx="3960440" cy="216024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 (13).jpg"/>
          <p:cNvPicPr>
            <a:picLocks noChangeAspect="1"/>
          </p:cNvPicPr>
          <p:nvPr/>
        </p:nvPicPr>
        <p:blipFill>
          <a:blip r:embed="rId2" cstate="print"/>
          <a:stretch>
            <a:fillRect/>
          </a:stretch>
        </p:blipFill>
        <p:spPr>
          <a:xfrm>
            <a:off x="395536" y="332656"/>
            <a:ext cx="8400481" cy="612068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476672"/>
            <a:ext cx="7924800" cy="936104"/>
          </a:xfrm>
        </p:spPr>
        <p:txBody>
          <a:bodyPr/>
          <a:lstStyle/>
          <a:p>
            <a:r>
              <a:rPr lang="ru-RU" dirty="0" smtClean="0"/>
              <a:t>Источник информации</a:t>
            </a:r>
            <a:endParaRPr lang="ru-RU" dirty="0"/>
          </a:p>
        </p:txBody>
      </p:sp>
      <p:sp>
        <p:nvSpPr>
          <p:cNvPr id="4" name="Текст 3"/>
          <p:cNvSpPr>
            <a:spLocks noGrp="1"/>
          </p:cNvSpPr>
          <p:nvPr>
            <p:ph type="body" idx="1"/>
          </p:nvPr>
        </p:nvSpPr>
        <p:spPr>
          <a:xfrm>
            <a:off x="395536" y="1916832"/>
            <a:ext cx="7924800" cy="2995410"/>
          </a:xfrm>
        </p:spPr>
        <p:txBody>
          <a:bodyPr/>
          <a:lstStyle/>
          <a:p>
            <a:pPr>
              <a:buFont typeface="Arial" pitchFamily="34" charset="0"/>
              <a:buChar char="•"/>
            </a:pPr>
            <a:r>
              <a:rPr lang="en-US" dirty="0" smtClean="0">
                <a:latin typeface="Arial" panose="020B0604020202020204" pitchFamily="34" charset="0"/>
                <a:cs typeface="Arial" panose="020B0604020202020204" pitchFamily="34" charset="0"/>
                <a:hlinkClick r:id="rId2"/>
              </a:rPr>
              <a:t>http://dinoblog.org/</a:t>
            </a:r>
            <a:endParaRPr lang="ru-RU" dirty="0" smtClean="0">
              <a:latin typeface="Arial" panose="020B0604020202020204" pitchFamily="34" charset="0"/>
              <a:cs typeface="Arial" panose="020B0604020202020204" pitchFamily="34" charset="0"/>
            </a:endParaRPr>
          </a:p>
          <a:p>
            <a:pPr>
              <a:buFont typeface="Arial" pitchFamily="34" charset="0"/>
              <a:buChar char="•"/>
            </a:pPr>
            <a:r>
              <a:rPr lang="en-US" dirty="0" smtClean="0">
                <a:latin typeface="Arial" panose="020B0604020202020204" pitchFamily="34" charset="0"/>
                <a:cs typeface="Arial" panose="020B0604020202020204" pitchFamily="34" charset="0"/>
                <a:hlinkClick r:id="rId3"/>
              </a:rPr>
              <a:t>http://dinozavriki.com/types_dinosaurs</a:t>
            </a:r>
            <a:endParaRPr lang="ru-RU" dirty="0" smtClean="0">
              <a:latin typeface="Arial" panose="020B0604020202020204" pitchFamily="34" charset="0"/>
              <a:cs typeface="Arial" panose="020B0604020202020204" pitchFamily="34" charset="0"/>
            </a:endParaRPr>
          </a:p>
          <a:p>
            <a:pPr>
              <a:buFont typeface="Arial" pitchFamily="34" charset="0"/>
              <a:buChar char="•"/>
            </a:pPr>
            <a:r>
              <a:rPr lang="en-US" dirty="0" smtClean="0">
                <a:latin typeface="Arial" panose="020B0604020202020204" pitchFamily="34" charset="0"/>
                <a:cs typeface="Arial" panose="020B0604020202020204" pitchFamily="34" charset="0"/>
                <a:hlinkClick r:id="rId4"/>
              </a:rPr>
              <a:t>http://web-zoopark.ru/dinozavri/kto_takie_dinozavri.html</a:t>
            </a:r>
            <a:endParaRPr lang="ru-RU" dirty="0" smtClean="0">
              <a:latin typeface="Arial" panose="020B0604020202020204" pitchFamily="34" charset="0"/>
              <a:cs typeface="Arial" panose="020B0604020202020204" pitchFamily="34" charset="0"/>
            </a:endParaRPr>
          </a:p>
          <a:p>
            <a:pPr>
              <a:buFont typeface="Arial" pitchFamily="34" charset="0"/>
              <a:buChar char="•"/>
            </a:pPr>
            <a:r>
              <a:rPr lang="en-US" dirty="0" smtClean="0">
                <a:latin typeface="Arial" panose="020B0604020202020204" pitchFamily="34" charset="0"/>
                <a:cs typeface="Arial" panose="020B0604020202020204" pitchFamily="34" charset="0"/>
                <a:hlinkClick r:id="rId5"/>
              </a:rPr>
              <a:t>http://dynozavri.ru/</a:t>
            </a:r>
            <a:endParaRPr lang="ru-RU" dirty="0" smtClean="0">
              <a:latin typeface="Arial" panose="020B0604020202020204" pitchFamily="34" charset="0"/>
              <a:cs typeface="Arial" panose="020B0604020202020204" pitchFamily="34" charset="0"/>
            </a:endParaRPr>
          </a:p>
          <a:p>
            <a:pPr>
              <a:buFont typeface="Arial" pitchFamily="34" charset="0"/>
              <a:buChar char="•"/>
            </a:pPr>
            <a:r>
              <a:rPr lang="en-US" dirty="0" smtClean="0">
                <a:latin typeface="Arial" panose="020B0604020202020204" pitchFamily="34" charset="0"/>
                <a:cs typeface="Arial" panose="020B0604020202020204" pitchFamily="34" charset="0"/>
                <a:hlinkClick r:id="rId6"/>
              </a:rPr>
              <a:t>http://fb.ru/article/165062/vse-vidyi-dinozavrov-s-nazvaniyami-ih-opisanie</a:t>
            </a:r>
            <a:endParaRPr lang="ru-RU"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hlinkClick r:id="rId7"/>
              </a:rPr>
              <a:t>http://dinozavriki.com/types_dinosaurs/51-celofizis.html</a:t>
            </a:r>
            <a:endParaRPr lang="ru-RU" dirty="0" smtClean="0">
              <a:latin typeface="Arial" panose="020B0604020202020204" pitchFamily="34" charset="0"/>
              <a:cs typeface="Arial" panose="020B0604020202020204" pitchFamily="34" charset="0"/>
            </a:endParaRPr>
          </a:p>
          <a:p>
            <a:endParaRPr lang="ru-RU" dirty="0" smtClean="0"/>
          </a:p>
          <a:p>
            <a:pPr>
              <a:buFont typeface="Arial" pitchFamily="34" charset="0"/>
              <a:buChar char="•"/>
            </a:pPr>
            <a:endParaRPr lang="ru-RU" dirty="0" smtClean="0"/>
          </a:p>
          <a:p>
            <a:pPr>
              <a:buFont typeface="Arial" pitchFamily="34" charset="0"/>
              <a:buChar char="•"/>
            </a:pPr>
            <a:endParaRPr lang="ru-RU" dirty="0" smtClean="0"/>
          </a:p>
          <a:p>
            <a:pPr>
              <a:buFont typeface="Arial" pitchFamily="34" charset="0"/>
              <a:buChar char="•"/>
            </a:pPr>
            <a:endParaRPr lang="ru-RU"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trias_time.jpg"/>
          <p:cNvPicPr>
            <a:picLocks noGrp="1" noChangeAspect="1"/>
          </p:cNvPicPr>
          <p:nvPr>
            <p:ph sz="quarter" idx="1"/>
          </p:nvPr>
        </p:nvPicPr>
        <p:blipFill>
          <a:blip r:embed="rId2" cstate="print"/>
          <a:stretch>
            <a:fillRect/>
          </a:stretch>
        </p:blipFill>
        <p:spPr>
          <a:xfrm>
            <a:off x="467544" y="620688"/>
            <a:ext cx="4655740" cy="4655740"/>
          </a:xfrm>
        </p:spPr>
      </p:pic>
      <p:sp>
        <p:nvSpPr>
          <p:cNvPr id="6" name="Текст 5"/>
          <p:cNvSpPr>
            <a:spLocks noGrp="1"/>
          </p:cNvSpPr>
          <p:nvPr>
            <p:ph type="body" idx="2"/>
          </p:nvPr>
        </p:nvSpPr>
        <p:spPr>
          <a:xfrm>
            <a:off x="5436096" y="476672"/>
            <a:ext cx="3384376" cy="6192688"/>
          </a:xfrm>
        </p:spPr>
        <p:txBody>
          <a:bodyPr>
            <a:noAutofit/>
          </a:bodyPr>
          <a:lstStyle/>
          <a:p>
            <a:pPr algn="just">
              <a:lnSpc>
                <a:spcPct val="100000"/>
              </a:lnSpc>
              <a:spcBef>
                <a:spcPts val="0"/>
              </a:spcBef>
              <a:spcAft>
                <a:spcPts val="0"/>
              </a:spcAft>
            </a:pPr>
            <a:r>
              <a:rPr lang="ru-RU"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Меловой </a:t>
            </a: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период </a:t>
            </a:r>
            <a:r>
              <a:rPr lang="ru-RU" sz="1800" dirty="0" err="1" smtClean="0">
                <a:latin typeface="Arial" panose="020B0604020202020204" pitchFamily="34" charset="0"/>
                <a:cs typeface="Arial" panose="020B0604020202020204" pitchFamily="34" charset="0"/>
              </a:rPr>
              <a:t>гео</a:t>
            </a:r>
            <a:r>
              <a:rPr lang="ru-RU" sz="1800" dirty="0" smtClean="0">
                <a:latin typeface="Arial" panose="020B0604020202020204" pitchFamily="34" charset="0"/>
                <a:cs typeface="Arial" panose="020B0604020202020204" pitchFamily="34" charset="0"/>
              </a:rPr>
              <a:t>-логический </a:t>
            </a:r>
            <a:r>
              <a:rPr lang="ru-RU" sz="1800" dirty="0" smtClean="0">
                <a:latin typeface="Arial" panose="020B0604020202020204" pitchFamily="34" charset="0"/>
                <a:cs typeface="Arial" panose="020B0604020202020204" pitchFamily="34" charset="0"/>
              </a:rPr>
              <a:t>период, </a:t>
            </a:r>
            <a:r>
              <a:rPr lang="ru-RU" sz="1800" dirty="0" smtClean="0">
                <a:latin typeface="Arial" panose="020B0604020202020204" pitchFamily="34" charset="0"/>
                <a:cs typeface="Arial" panose="020B0604020202020204" pitchFamily="34" charset="0"/>
              </a:rPr>
              <a:t>послед-</a:t>
            </a:r>
          </a:p>
          <a:p>
            <a:pPr algn="just">
              <a:lnSpc>
                <a:spcPct val="100000"/>
              </a:lnSpc>
              <a:spcBef>
                <a:spcPts val="0"/>
              </a:spcBef>
              <a:spcAft>
                <a:spcPts val="0"/>
              </a:spcAft>
            </a:pPr>
            <a:r>
              <a:rPr lang="ru-RU" sz="1800" dirty="0" err="1" smtClean="0">
                <a:latin typeface="Arial" panose="020B0604020202020204" pitchFamily="34" charset="0"/>
                <a:cs typeface="Arial" panose="020B0604020202020204" pitchFamily="34" charset="0"/>
              </a:rPr>
              <a:t>ний</a:t>
            </a:r>
            <a:r>
              <a:rPr lang="ru-RU"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период Мезозойской эры. Начался 145 миллионов лет назад и закончился 65 </a:t>
            </a:r>
            <a:r>
              <a:rPr lang="ru-RU" sz="1800" dirty="0" smtClean="0">
                <a:latin typeface="Arial" panose="020B0604020202020204" pitchFamily="34" charset="0"/>
                <a:cs typeface="Arial" panose="020B0604020202020204" pitchFamily="34" charset="0"/>
              </a:rPr>
              <a:t>мил-</a:t>
            </a:r>
            <a:r>
              <a:rPr lang="ru-RU" sz="1800" dirty="0" err="1" smtClean="0">
                <a:latin typeface="Arial" panose="020B0604020202020204" pitchFamily="34" charset="0"/>
                <a:cs typeface="Arial" panose="020B0604020202020204" pitchFamily="34" charset="0"/>
              </a:rPr>
              <a:t>лионов</a:t>
            </a:r>
            <a:r>
              <a:rPr lang="ru-RU"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лет назад. Среди наземных животных </a:t>
            </a:r>
            <a:r>
              <a:rPr lang="ru-RU" sz="1800" dirty="0" err="1" smtClean="0">
                <a:latin typeface="Arial" panose="020B0604020202020204" pitchFamily="34" charset="0"/>
                <a:cs typeface="Arial" panose="020B0604020202020204" pitchFamily="34" charset="0"/>
              </a:rPr>
              <a:t>цар-ствовали</a:t>
            </a:r>
            <a:r>
              <a:rPr lang="ru-RU"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разнообразные </a:t>
            </a:r>
            <a:r>
              <a:rPr lang="ru-RU" sz="1800" dirty="0" err="1" smtClean="0">
                <a:latin typeface="Arial" panose="020B0604020202020204" pitchFamily="34" charset="0"/>
                <a:cs typeface="Arial" panose="020B0604020202020204" pitchFamily="34" charset="0"/>
              </a:rPr>
              <a:t>ди-нозавры</a:t>
            </a:r>
            <a:r>
              <a:rPr lang="ru-RU" sz="1800" dirty="0" smtClean="0">
                <a:latin typeface="Arial" panose="020B0604020202020204" pitchFamily="34" charset="0"/>
                <a:cs typeface="Arial" panose="020B0604020202020204" pitchFamily="34" charset="0"/>
              </a:rPr>
              <a:t>: из ящеротазовых динозавров, самым </a:t>
            </a:r>
            <a:r>
              <a:rPr lang="ru-RU" sz="1800" dirty="0" err="1" smtClean="0">
                <a:latin typeface="Arial" panose="020B0604020202020204" pitchFamily="34" charset="0"/>
                <a:cs typeface="Arial" panose="020B0604020202020204" pitchFamily="34" charset="0"/>
              </a:rPr>
              <a:t>извест-ным</a:t>
            </a:r>
            <a:r>
              <a:rPr lang="ru-RU"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из которых был </a:t>
            </a:r>
            <a:r>
              <a:rPr lang="ru-RU" sz="1800" dirty="0" smtClean="0">
                <a:latin typeface="Arial" panose="020B0604020202020204" pitchFamily="34" charset="0"/>
                <a:cs typeface="Arial" panose="020B0604020202020204" pitchFamily="34" charset="0"/>
              </a:rPr>
              <a:t>тира-</a:t>
            </a:r>
            <a:r>
              <a:rPr lang="ru-RU" sz="1800" dirty="0" err="1" smtClean="0">
                <a:latin typeface="Arial" panose="020B0604020202020204" pitchFamily="34" charset="0"/>
                <a:cs typeface="Arial" panose="020B0604020202020204" pitchFamily="34" charset="0"/>
              </a:rPr>
              <a:t>нозавр</a:t>
            </a:r>
            <a:r>
              <a:rPr lang="ru-RU"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распространены </a:t>
            </a:r>
            <a:r>
              <a:rPr lang="ru-RU" sz="1800" dirty="0" smtClean="0">
                <a:latin typeface="Arial" panose="020B0604020202020204" pitchFamily="34" charset="0"/>
                <a:cs typeface="Arial" panose="020B0604020202020204" pitchFamily="34" charset="0"/>
              </a:rPr>
              <a:t>были </a:t>
            </a:r>
            <a:r>
              <a:rPr lang="ru-RU" sz="1800" dirty="0" smtClean="0">
                <a:latin typeface="Arial" panose="020B0604020202020204" pitchFamily="34" charset="0"/>
                <a:cs typeface="Arial" panose="020B0604020202020204" pitchFamily="34" charset="0"/>
              </a:rPr>
              <a:t>тарбозавр</a:t>
            </a:r>
            <a:r>
              <a:rPr lang="ru-RU" sz="1800" dirty="0" smtClean="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спинозавр</a:t>
            </a:r>
            <a:r>
              <a:rPr lang="ru-RU"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и другие. Широко известные в юрский период, стегозавры, исчезнут с лица планеты. Их место займут такие </a:t>
            </a:r>
            <a:r>
              <a:rPr lang="ru-RU" sz="1800" dirty="0" err="1" smtClean="0">
                <a:latin typeface="Arial" panose="020B0604020202020204" pitchFamily="34" charset="0"/>
                <a:cs typeface="Arial" panose="020B0604020202020204" pitchFamily="34" charset="0"/>
              </a:rPr>
              <a:t>извест-ные</a:t>
            </a:r>
            <a:r>
              <a:rPr lang="ru-RU" sz="1800" dirty="0" smtClean="0">
                <a:latin typeface="Arial" panose="020B0604020202020204" pitchFamily="34" charset="0"/>
                <a:cs typeface="Arial" panose="020B0604020202020204" pitchFamily="34" charset="0"/>
              </a:rPr>
              <a:t> растительноядные </a:t>
            </a:r>
            <a:r>
              <a:rPr lang="ru-RU" sz="1800" dirty="0" err="1" smtClean="0">
                <a:latin typeface="Arial" panose="020B0604020202020204" pitchFamily="34" charset="0"/>
                <a:cs typeface="Arial" panose="020B0604020202020204" pitchFamily="34" charset="0"/>
              </a:rPr>
              <a:t>дино</a:t>
            </a:r>
            <a:r>
              <a:rPr lang="ru-RU" sz="1800" dirty="0" smtClean="0">
                <a:latin typeface="Arial" panose="020B0604020202020204" pitchFamily="34" charset="0"/>
                <a:cs typeface="Arial" panose="020B0604020202020204" pitchFamily="34" charset="0"/>
              </a:rPr>
              <a:t>-завры </a:t>
            </a:r>
            <a:r>
              <a:rPr lang="ru-RU" sz="1800" dirty="0" smtClean="0">
                <a:latin typeface="Arial" panose="020B0604020202020204" pitchFamily="34" charset="0"/>
                <a:cs typeface="Arial" panose="020B0604020202020204" pitchFamily="34" charset="0"/>
              </a:rPr>
              <a:t>как игуанодоны, </a:t>
            </a:r>
            <a:r>
              <a:rPr lang="ru-RU" sz="1800" dirty="0" smtClean="0">
                <a:latin typeface="Arial" panose="020B0604020202020204" pitchFamily="34" charset="0"/>
                <a:cs typeface="Arial" panose="020B0604020202020204" pitchFamily="34" charset="0"/>
              </a:rPr>
              <a:t>три-цератопсы</a:t>
            </a:r>
            <a:r>
              <a:rPr lang="ru-RU" sz="1800" dirty="0" smtClean="0">
                <a:latin typeface="Arial" panose="020B0604020202020204" pitchFamily="34" charset="0"/>
                <a:cs typeface="Arial" panose="020B0604020202020204" pitchFamily="34" charset="0"/>
              </a:rPr>
              <a:t>, анкилозавры и </a:t>
            </a:r>
            <a:r>
              <a:rPr lang="ru-RU" sz="1800" dirty="0" smtClean="0">
                <a:latin typeface="Arial" panose="020B0604020202020204" pitchFamily="34" charset="0"/>
                <a:cs typeface="Arial" panose="020B0604020202020204" pitchFamily="34" charset="0"/>
              </a:rPr>
              <a:t>множество </a:t>
            </a:r>
            <a:r>
              <a:rPr lang="ru-RU" sz="1800" dirty="0" smtClean="0">
                <a:latin typeface="Arial" panose="020B0604020202020204" pitchFamily="34" charset="0"/>
                <a:cs typeface="Arial" panose="020B0604020202020204" pitchFamily="34" charset="0"/>
              </a:rPr>
              <a:t>других видов. </a:t>
            </a:r>
            <a:endParaRPr lang="ru-RU" sz="1800" dirty="0">
              <a:latin typeface="Arial" panose="020B0604020202020204" pitchFamily="34" charset="0"/>
              <a:cs typeface="Arial" panose="020B0604020202020204" pitchFamily="34" charset="0"/>
            </a:endParaRPr>
          </a:p>
        </p:txBody>
      </p:sp>
      <p:sp>
        <p:nvSpPr>
          <p:cNvPr id="4" name="Заголовок 3"/>
          <p:cNvSpPr>
            <a:spLocks noGrp="1"/>
          </p:cNvSpPr>
          <p:nvPr>
            <p:ph type="title"/>
          </p:nvPr>
        </p:nvSpPr>
        <p:spPr>
          <a:xfrm>
            <a:off x="10332640" y="1412776"/>
            <a:ext cx="1981200" cy="1066800"/>
          </a:xfrm>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924800" cy="1008112"/>
          </a:xfrm>
        </p:spPr>
        <p:txBody>
          <a:bodyPr/>
          <a:lstStyle/>
          <a:p>
            <a:pPr algn="ctr"/>
            <a:r>
              <a:rPr lang="ru-RU" sz="6600" dirty="0" smtClean="0"/>
              <a:t>Период динозавров</a:t>
            </a:r>
            <a:endParaRPr lang="ru-RU" sz="6600" dirty="0"/>
          </a:p>
        </p:txBody>
      </p:sp>
      <p:sp>
        <p:nvSpPr>
          <p:cNvPr id="3" name="Текст 2"/>
          <p:cNvSpPr>
            <a:spLocks noGrp="1"/>
          </p:cNvSpPr>
          <p:nvPr>
            <p:ph type="body" idx="1"/>
          </p:nvPr>
        </p:nvSpPr>
        <p:spPr>
          <a:xfrm>
            <a:off x="611560" y="1340768"/>
            <a:ext cx="7924800" cy="984736"/>
          </a:xfrm>
        </p:spPr>
        <p:txBody>
          <a:bodyPr>
            <a:normAutofit lnSpcReduction="10000"/>
          </a:bodyPr>
          <a:lstStyle/>
          <a:p>
            <a:pPr algn="ctr"/>
            <a:r>
              <a:rPr lang="ru-RU" sz="3200" dirty="0" smtClean="0">
                <a:latin typeface="Arial" panose="020B0604020202020204" pitchFamily="34" charset="0"/>
                <a:cs typeface="Arial" panose="020B0604020202020204" pitchFamily="34" charset="0"/>
              </a:rPr>
              <a:t>Динозавры царили на планете почти 150 млн. </a:t>
            </a:r>
            <a:r>
              <a:rPr lang="ru-RU" sz="3200" dirty="0" smtClean="0">
                <a:latin typeface="Arial" panose="020B0604020202020204" pitchFamily="34" charset="0"/>
                <a:cs typeface="Arial" panose="020B0604020202020204" pitchFamily="34" charset="0"/>
              </a:rPr>
              <a:t>лет назад.</a:t>
            </a:r>
            <a:r>
              <a:rPr lang="ru-RU" dirty="0" smtClean="0"/>
              <a:t> </a:t>
            </a:r>
            <a:endParaRPr lang="ru-RU" dirty="0"/>
          </a:p>
        </p:txBody>
      </p:sp>
      <p:pic>
        <p:nvPicPr>
          <p:cNvPr id="4" name="Рисунок 3" descr="щ.jpg"/>
          <p:cNvPicPr>
            <a:picLocks noChangeAspect="1"/>
          </p:cNvPicPr>
          <p:nvPr/>
        </p:nvPicPr>
        <p:blipFill>
          <a:blip r:embed="rId2" cstate="print"/>
          <a:stretch>
            <a:fillRect/>
          </a:stretch>
        </p:blipFill>
        <p:spPr>
          <a:xfrm>
            <a:off x="971600" y="2276872"/>
            <a:ext cx="7416824" cy="42930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subTitle" idx="4294967295"/>
          </p:nvPr>
        </p:nvSpPr>
        <p:spPr>
          <a:xfrm>
            <a:off x="395536" y="332656"/>
            <a:ext cx="8352928" cy="3744416"/>
          </a:xfrm>
        </p:spPr>
        <p:txBody>
          <a:bodyPr>
            <a:normAutofit fontScale="62500" lnSpcReduction="20000"/>
          </a:bodyPr>
          <a:lstStyle/>
          <a:p>
            <a:pPr algn="just" fontAlgn="base">
              <a:buNone/>
            </a:pPr>
            <a:r>
              <a:rPr lang="ru-RU" sz="3000" b="1" dirty="0" smtClean="0">
                <a:ea typeface="MingLiU-ExtB" pitchFamily="18" charset="-120"/>
              </a:rPr>
              <a:t>Первые</a:t>
            </a:r>
            <a:r>
              <a:rPr lang="ru-RU" sz="3000" dirty="0" smtClean="0">
                <a:ea typeface="MingLiU-ExtB" pitchFamily="18" charset="-120"/>
              </a:rPr>
              <a:t> </a:t>
            </a:r>
            <a:r>
              <a:rPr lang="ru-RU" sz="3000" b="1" dirty="0" smtClean="0">
                <a:ea typeface="MingLiU-ExtB" pitchFamily="18" charset="-120"/>
              </a:rPr>
              <a:t>динозавры</a:t>
            </a:r>
            <a:r>
              <a:rPr lang="ru-RU" sz="3000" dirty="0" smtClean="0">
                <a:ea typeface="MingLiU-ExtB" pitchFamily="18" charset="-120"/>
              </a:rPr>
              <a:t> появились примерно за 230 миллионов лет до нашей эры, они стали одной из немногих форм жизни, которым удалось пережить пермское вымирание, которое также именуют великим вымиранием. Само слово «динозавр» было придумано в 1842 году выдающимся английским биологом и анатомом, директором Музея естественной истории в Лондоне сэром Ричардом Оуэном. Оно состоит из двух греческих слов и буквально означает «ужасный ящер». Этим названием сэр Ричард решил объединить несколько выделенных и изученных им видов в один общий </a:t>
            </a:r>
            <a:r>
              <a:rPr lang="ru-RU" sz="3000" dirty="0" err="1" smtClean="0">
                <a:ea typeface="MingLiU-ExtB" pitchFamily="18" charset="-120"/>
              </a:rPr>
              <a:t>надотряд</a:t>
            </a:r>
            <a:r>
              <a:rPr lang="ru-RU" sz="3000" dirty="0" smtClean="0">
                <a:ea typeface="MingLiU-ExtB" pitchFamily="18" charset="-120"/>
              </a:rPr>
              <a:t>.</a:t>
            </a:r>
          </a:p>
          <a:p>
            <a:pPr algn="just" fontAlgn="base">
              <a:buNone/>
            </a:pPr>
            <a:r>
              <a:rPr lang="ru-RU" sz="3000" dirty="0" smtClean="0">
                <a:ea typeface="MingLiU-ExtB" pitchFamily="18" charset="-120"/>
              </a:rPr>
              <a:t>От прочих видов ящеров, которые были исследованы учеными, динозавров отличало необычное строение скелета, невероятно большие размеры, пропорции тела. Главной особенностью были задние конечности. Они примечательны соотношением большой берцовой и бедренной костей и расположены практически под туловищем, а не по бокам, как у более ранних видов.</a:t>
            </a:r>
          </a:p>
          <a:p>
            <a:endParaRPr lang="ru-RU" dirty="0"/>
          </a:p>
        </p:txBody>
      </p:sp>
      <p:pic>
        <p:nvPicPr>
          <p:cNvPr id="10" name="Рисунок 9" descr="i (4).jpg"/>
          <p:cNvPicPr>
            <a:picLocks noChangeAspect="1"/>
          </p:cNvPicPr>
          <p:nvPr/>
        </p:nvPicPr>
        <p:blipFill>
          <a:blip r:embed="rId2" cstate="print"/>
          <a:stretch>
            <a:fillRect/>
          </a:stretch>
        </p:blipFill>
        <p:spPr>
          <a:xfrm>
            <a:off x="4644008" y="4211747"/>
            <a:ext cx="4032448" cy="2384598"/>
          </a:xfrm>
          <a:prstGeom prst="rect">
            <a:avLst/>
          </a:prstGeom>
          <a:ln>
            <a:noFill/>
          </a:ln>
          <a:effectLst>
            <a:softEdge rad="112500"/>
          </a:effectLst>
        </p:spPr>
      </p:pic>
      <p:pic>
        <p:nvPicPr>
          <p:cNvPr id="11" name="Рисунок 10" descr="i (5).jpg"/>
          <p:cNvPicPr>
            <a:picLocks noChangeAspect="1"/>
          </p:cNvPicPr>
          <p:nvPr/>
        </p:nvPicPr>
        <p:blipFill>
          <a:blip r:embed="rId3" cstate="print"/>
          <a:stretch>
            <a:fillRect/>
          </a:stretch>
        </p:blipFill>
        <p:spPr>
          <a:xfrm>
            <a:off x="611560" y="4211747"/>
            <a:ext cx="3872144" cy="2384598"/>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7924800" cy="792088"/>
          </a:xfrm>
        </p:spPr>
        <p:txBody>
          <a:bodyPr/>
          <a:lstStyle/>
          <a:p>
            <a:r>
              <a:rPr lang="ru-RU" sz="4400" b="1" dirty="0" smtClean="0"/>
              <a:t>Самый маленький динозавр.</a:t>
            </a:r>
            <a:endParaRPr lang="ru-RU" sz="4400" b="1" dirty="0"/>
          </a:p>
        </p:txBody>
      </p:sp>
      <p:sp>
        <p:nvSpPr>
          <p:cNvPr id="3" name="Текст 2"/>
          <p:cNvSpPr>
            <a:spLocks noGrp="1"/>
          </p:cNvSpPr>
          <p:nvPr>
            <p:ph type="body" idx="1"/>
          </p:nvPr>
        </p:nvSpPr>
        <p:spPr>
          <a:xfrm>
            <a:off x="251520" y="1412776"/>
            <a:ext cx="7924800" cy="3168352"/>
          </a:xfrm>
        </p:spPr>
        <p:txBody>
          <a:bodyPr>
            <a:normAutofit/>
          </a:bodyPr>
          <a:lstStyle/>
          <a:p>
            <a:pPr algn="ctr"/>
            <a:r>
              <a:rPr lang="ru-RU" sz="4000" dirty="0" smtClean="0"/>
              <a:t>Был найден в Северной Америке. Динозавр весил менее 1 кг, а в длину достигал 70 см. </a:t>
            </a:r>
            <a:endParaRPr lang="ru-RU" sz="4000" dirty="0"/>
          </a:p>
        </p:txBody>
      </p:sp>
      <p:pic>
        <p:nvPicPr>
          <p:cNvPr id="4" name="Рисунок 3" descr="01_na-sammite-v-kopengagene-ukrainu-nazvali-dinozavrom-dnya.jpg"/>
          <p:cNvPicPr>
            <a:picLocks noChangeAspect="1"/>
          </p:cNvPicPr>
          <p:nvPr/>
        </p:nvPicPr>
        <p:blipFill>
          <a:blip r:embed="rId2" cstate="print"/>
          <a:stretch>
            <a:fillRect/>
          </a:stretch>
        </p:blipFill>
        <p:spPr>
          <a:xfrm>
            <a:off x="323528" y="4005064"/>
            <a:ext cx="3891609" cy="2520280"/>
          </a:xfrm>
          <a:prstGeom prst="rect">
            <a:avLst/>
          </a:prstGeom>
          <a:ln>
            <a:noFill/>
          </a:ln>
          <a:effectLst>
            <a:softEdge rad="112500"/>
          </a:effectLst>
        </p:spPr>
      </p:pic>
      <p:pic>
        <p:nvPicPr>
          <p:cNvPr id="5" name="Рисунок 4" descr="sP3nZYsxUX4.jpg"/>
          <p:cNvPicPr>
            <a:picLocks noChangeAspect="1"/>
          </p:cNvPicPr>
          <p:nvPr/>
        </p:nvPicPr>
        <p:blipFill>
          <a:blip r:embed="rId3" cstate="print"/>
          <a:stretch>
            <a:fillRect/>
          </a:stretch>
        </p:blipFill>
        <p:spPr>
          <a:xfrm>
            <a:off x="4211960" y="4005064"/>
            <a:ext cx="4353920"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924800" cy="1196752"/>
          </a:xfrm>
        </p:spPr>
        <p:txBody>
          <a:bodyPr/>
          <a:lstStyle/>
          <a:p>
            <a:r>
              <a:rPr lang="ru-RU" b="1" dirty="0" smtClean="0"/>
              <a:t>Самый большой динозавр</a:t>
            </a:r>
            <a:endParaRPr lang="ru-RU" b="1" dirty="0"/>
          </a:p>
        </p:txBody>
      </p:sp>
      <p:sp>
        <p:nvSpPr>
          <p:cNvPr id="3" name="Текст 2"/>
          <p:cNvSpPr>
            <a:spLocks noGrp="1"/>
          </p:cNvSpPr>
          <p:nvPr>
            <p:ph type="body" idx="1"/>
          </p:nvPr>
        </p:nvSpPr>
        <p:spPr>
          <a:xfrm>
            <a:off x="755576" y="1700808"/>
            <a:ext cx="7924800" cy="984736"/>
          </a:xfrm>
        </p:spPr>
        <p:txBody>
          <a:bodyPr>
            <a:noAutofit/>
          </a:bodyPr>
          <a:lstStyle/>
          <a:p>
            <a:pPr algn="just"/>
            <a:r>
              <a:rPr lang="ru-RU" sz="2800" dirty="0" smtClean="0"/>
              <a:t>был </a:t>
            </a:r>
            <a:r>
              <a:rPr lang="ru-RU" sz="2800" dirty="0" smtClean="0"/>
              <a:t>найден в  в Аргентине. </a:t>
            </a:r>
            <a:r>
              <a:rPr lang="ru-RU" sz="2800" dirty="0" smtClean="0"/>
              <a:t>Травоядный, </a:t>
            </a:r>
            <a:r>
              <a:rPr lang="ru-RU" sz="2800" dirty="0" smtClean="0"/>
              <a:t>32-метровый ( примерно 9 этажей). Его вес составлял 70 – 80 тонн. </a:t>
            </a:r>
            <a:endParaRPr lang="ru-RU" sz="2800" dirty="0"/>
          </a:p>
        </p:txBody>
      </p:sp>
      <p:pic>
        <p:nvPicPr>
          <p:cNvPr id="4" name="Рисунок 3" descr="юююююююю2.jpg"/>
          <p:cNvPicPr>
            <a:picLocks noChangeAspect="1"/>
          </p:cNvPicPr>
          <p:nvPr/>
        </p:nvPicPr>
        <p:blipFill>
          <a:blip r:embed="rId2" cstate="print"/>
          <a:stretch>
            <a:fillRect/>
          </a:stretch>
        </p:blipFill>
        <p:spPr>
          <a:xfrm>
            <a:off x="323528" y="3429000"/>
            <a:ext cx="4158000" cy="3096344"/>
          </a:xfrm>
          <a:prstGeom prst="rect">
            <a:avLst/>
          </a:prstGeom>
          <a:ln>
            <a:noFill/>
          </a:ln>
          <a:effectLst>
            <a:softEdge rad="112500"/>
          </a:effectLst>
        </p:spPr>
      </p:pic>
      <p:pic>
        <p:nvPicPr>
          <p:cNvPr id="5" name="Рисунок 4" descr="1409853315753.cached.jpg"/>
          <p:cNvPicPr>
            <a:picLocks noChangeAspect="1"/>
          </p:cNvPicPr>
          <p:nvPr/>
        </p:nvPicPr>
        <p:blipFill>
          <a:blip r:embed="rId3" cstate="print"/>
          <a:stretch>
            <a:fillRect/>
          </a:stretch>
        </p:blipFill>
        <p:spPr>
          <a:xfrm>
            <a:off x="4355976" y="3429000"/>
            <a:ext cx="4537638" cy="30243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5" name="Текст 4"/>
          <p:cNvSpPr>
            <a:spLocks noGrp="1"/>
          </p:cNvSpPr>
          <p:nvPr>
            <p:ph type="body" idx="1"/>
          </p:nvPr>
        </p:nvSpPr>
        <p:spPr>
          <a:xfrm>
            <a:off x="685800" y="404664"/>
            <a:ext cx="7924800" cy="5538936"/>
          </a:xfrm>
        </p:spPr>
        <p:txBody>
          <a:bodyPr>
            <a:normAutofit lnSpcReduction="10000"/>
          </a:bodyPr>
          <a:lstStyle/>
          <a:p>
            <a:pPr algn="ctr"/>
            <a:r>
              <a:rPr lang="ru-RU" sz="4400" dirty="0" smtClean="0"/>
              <a:t> </a:t>
            </a:r>
            <a:r>
              <a:rPr lang="ru-RU" sz="4400" b="1" dirty="0" smtClean="0"/>
              <a:t>Виды Динозавров</a:t>
            </a:r>
          </a:p>
          <a:p>
            <a:pPr>
              <a:buClr>
                <a:schemeClr val="tx1"/>
              </a:buClr>
              <a:buFont typeface="Wingdings" pitchFamily="2" charset="2"/>
              <a:buChar char="v"/>
            </a:pPr>
            <a:r>
              <a:rPr lang="ru-RU" sz="2800" dirty="0" err="1" smtClean="0"/>
              <a:t>Платеозавр</a:t>
            </a:r>
            <a:r>
              <a:rPr lang="ru-RU" sz="2800" dirty="0" smtClean="0"/>
              <a:t> - плоский ящер</a:t>
            </a:r>
          </a:p>
          <a:p>
            <a:pPr>
              <a:buClr>
                <a:schemeClr val="tx1"/>
              </a:buClr>
              <a:buFont typeface="Wingdings" pitchFamily="2" charset="2"/>
              <a:buChar char="v"/>
            </a:pPr>
            <a:r>
              <a:rPr lang="ru-RU" sz="2800" dirty="0" err="1" smtClean="0"/>
              <a:t>Анхизавр</a:t>
            </a:r>
            <a:r>
              <a:rPr lang="ru-RU" sz="2800" dirty="0" smtClean="0"/>
              <a:t> - травоядный динозавр</a:t>
            </a:r>
          </a:p>
          <a:p>
            <a:pPr>
              <a:buClr>
                <a:schemeClr val="tx1"/>
              </a:buClr>
              <a:buFont typeface="Wingdings" pitchFamily="2" charset="2"/>
              <a:buChar char="v"/>
            </a:pPr>
            <a:r>
              <a:rPr lang="ru-RU" sz="2800" dirty="0" err="1" smtClean="0"/>
              <a:t>Мегалнеузавр</a:t>
            </a:r>
            <a:r>
              <a:rPr lang="ru-RU" sz="2800" dirty="0" smtClean="0"/>
              <a:t> - плавающий ящер</a:t>
            </a:r>
          </a:p>
          <a:p>
            <a:pPr>
              <a:buClr>
                <a:schemeClr val="tx1"/>
              </a:buClr>
              <a:buFont typeface="Wingdings" pitchFamily="2" charset="2"/>
              <a:buChar char="v"/>
            </a:pPr>
            <a:r>
              <a:rPr lang="ru-RU" sz="2800" dirty="0" err="1" smtClean="0"/>
              <a:t>Карнотавр</a:t>
            </a:r>
            <a:r>
              <a:rPr lang="ru-RU" sz="2800" dirty="0" smtClean="0"/>
              <a:t> - семейство </a:t>
            </a:r>
            <a:r>
              <a:rPr lang="ru-RU" sz="2800" dirty="0" err="1" smtClean="0"/>
              <a:t>абелизавров</a:t>
            </a:r>
            <a:endParaRPr lang="ru-RU" sz="2800" dirty="0" smtClean="0"/>
          </a:p>
          <a:p>
            <a:pPr>
              <a:buClr>
                <a:schemeClr val="tx1"/>
              </a:buClr>
              <a:buFont typeface="Wingdings" pitchFamily="2" charset="2"/>
              <a:buChar char="v"/>
            </a:pPr>
            <a:r>
              <a:rPr lang="ru-RU" sz="2800" dirty="0" err="1" smtClean="0"/>
              <a:t>Изизавр</a:t>
            </a:r>
            <a:r>
              <a:rPr lang="ru-RU" sz="2800" dirty="0" smtClean="0"/>
              <a:t> - вид </a:t>
            </a:r>
            <a:r>
              <a:rPr lang="ru-RU" sz="2800" dirty="0" err="1" smtClean="0"/>
              <a:t>титанозавров</a:t>
            </a:r>
            <a:endParaRPr lang="ru-RU" sz="2800" dirty="0" smtClean="0"/>
          </a:p>
          <a:p>
            <a:pPr>
              <a:buClr>
                <a:schemeClr val="tx1"/>
              </a:buClr>
              <a:buFont typeface="Wingdings" pitchFamily="2" charset="2"/>
              <a:buChar char="v"/>
            </a:pPr>
            <a:r>
              <a:rPr lang="ru-RU" sz="2400" dirty="0" err="1" smtClean="0"/>
              <a:t>Антеозавр</a:t>
            </a:r>
            <a:r>
              <a:rPr lang="ru-RU" sz="2400" dirty="0" smtClean="0"/>
              <a:t> - хищник из рода дейноцефалов</a:t>
            </a:r>
          </a:p>
          <a:p>
            <a:pPr>
              <a:buClr>
                <a:schemeClr val="tx1"/>
              </a:buClr>
              <a:buFont typeface="Wingdings" pitchFamily="2" charset="2"/>
              <a:buChar char="v"/>
            </a:pPr>
            <a:r>
              <a:rPr lang="ru-RU" sz="2400" dirty="0" err="1" smtClean="0"/>
              <a:t>Ламбеозавр</a:t>
            </a:r>
            <a:r>
              <a:rPr lang="ru-RU" sz="2400" dirty="0" smtClean="0"/>
              <a:t> - птицетазовый динозавр</a:t>
            </a:r>
          </a:p>
          <a:p>
            <a:pPr>
              <a:buClr>
                <a:schemeClr val="tx1"/>
              </a:buClr>
              <a:buFont typeface="Wingdings" pitchFamily="2" charset="2"/>
              <a:buChar char="v"/>
            </a:pPr>
            <a:r>
              <a:rPr lang="ru-RU" sz="2800" dirty="0" smtClean="0"/>
              <a:t>Мегалозавр - свирепый хищник</a:t>
            </a:r>
          </a:p>
          <a:p>
            <a:pPr>
              <a:buClr>
                <a:schemeClr val="tx1"/>
              </a:buClr>
              <a:buFont typeface="Wingdings" pitchFamily="2" charset="2"/>
              <a:buChar char="v"/>
            </a:pPr>
            <a:r>
              <a:rPr lang="ru-RU" sz="2800" dirty="0" smtClean="0"/>
              <a:t>Протоцератопсы</a:t>
            </a:r>
          </a:p>
          <a:p>
            <a:pPr>
              <a:buClr>
                <a:schemeClr val="tx1"/>
              </a:buClr>
              <a:buFont typeface="Wingdings" pitchFamily="2" charset="2"/>
              <a:buChar char="v"/>
            </a:pPr>
            <a:r>
              <a:rPr lang="ru-RU" sz="2800" dirty="0" err="1" smtClean="0"/>
              <a:t>Целофизис</a:t>
            </a:r>
            <a:endParaRPr lang="ru-RU" sz="2800" dirty="0" smtClean="0"/>
          </a:p>
          <a:p>
            <a:pPr>
              <a:buClr>
                <a:schemeClr val="tx1"/>
              </a:buClr>
              <a:buFont typeface="Wingdings" pitchFamily="2" charset="2"/>
              <a:buChar char="v"/>
            </a:pPr>
            <a:endParaRPr lang="ru-RU" sz="2800" dirty="0" smtClean="0"/>
          </a:p>
          <a:p>
            <a:pPr>
              <a:buClr>
                <a:schemeClr val="tx1"/>
              </a:buClr>
              <a:buFont typeface="Wingdings" pitchFamily="2" charset="2"/>
              <a:buChar char="v"/>
            </a:pPr>
            <a:endParaRPr lang="ru-RU" sz="2800" b="1" dirty="0" smtClean="0"/>
          </a:p>
          <a:p>
            <a:pPr>
              <a:buClr>
                <a:schemeClr val="tx1"/>
              </a:buClr>
              <a:buFont typeface="Wingdings" pitchFamily="2" charset="2"/>
              <a:buChar char="v"/>
            </a:pPr>
            <a:endParaRPr lang="ru-RU" sz="2800" b="1" dirty="0" smtClean="0"/>
          </a:p>
          <a:p>
            <a:pPr>
              <a:buClr>
                <a:schemeClr val="tx1"/>
              </a:buClr>
              <a:buFont typeface="Wingdings" pitchFamily="2" charset="2"/>
              <a:buChar char="v"/>
            </a:pPr>
            <a:endParaRPr lang="ru-RU" sz="2400" b="1" dirty="0" smtClean="0"/>
          </a:p>
          <a:p>
            <a:pPr>
              <a:buClr>
                <a:schemeClr val="tx1"/>
              </a:buClr>
              <a:buFont typeface="Wingdings" pitchFamily="2" charset="2"/>
              <a:buChar char="v"/>
            </a:pPr>
            <a:endParaRPr lang="ru-RU" sz="2800" b="1" dirty="0" smtClean="0"/>
          </a:p>
          <a:p>
            <a:pPr>
              <a:buClr>
                <a:schemeClr val="tx1"/>
              </a:buClr>
              <a:buFont typeface="Wingdings" pitchFamily="2" charset="2"/>
              <a:buChar char="v"/>
            </a:pPr>
            <a:endParaRPr lang="ru-RU" sz="2800" b="1" dirty="0" smtClean="0"/>
          </a:p>
          <a:p>
            <a:pPr>
              <a:buClr>
                <a:schemeClr val="tx1"/>
              </a:buClr>
              <a:buFont typeface="Wingdings" pitchFamily="2" charset="2"/>
              <a:buChar char="v"/>
            </a:pPr>
            <a:endParaRPr lang="ru-RU" sz="2800" b="1" dirty="0" smtClean="0"/>
          </a:p>
          <a:p>
            <a:pPr>
              <a:buClr>
                <a:schemeClr val="tx1"/>
              </a:buClr>
              <a:buFont typeface="Wingdings" pitchFamily="2" charset="2"/>
              <a:buChar char="v"/>
            </a:pPr>
            <a:endParaRPr lang="ru-RU" sz="2800" b="1" dirty="0" smtClean="0"/>
          </a:p>
          <a:p>
            <a:pPr>
              <a:buClr>
                <a:schemeClr val="tx1"/>
              </a:buClr>
              <a:buFont typeface="Wingdings" pitchFamily="2" charset="2"/>
              <a:buChar char="v"/>
            </a:pPr>
            <a:endParaRPr lang="ru-RU" sz="2800" b="1" dirty="0" smtClean="0"/>
          </a:p>
          <a:p>
            <a:pPr>
              <a:buClr>
                <a:schemeClr val="tx1"/>
              </a:buClr>
            </a:pPr>
            <a:endParaRPr lang="ru-RU" sz="2800" b="1" dirty="0" smtClean="0"/>
          </a:p>
          <a:p>
            <a:pPr>
              <a:buClr>
                <a:schemeClr val="tx1"/>
              </a:buClr>
              <a:buFont typeface="Wingdings" pitchFamily="2" charset="2"/>
              <a:buChar char="v"/>
            </a:pPr>
            <a:endParaRPr lang="ru-RU" sz="32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924800" cy="1368152"/>
          </a:xfrm>
        </p:spPr>
        <p:txBody>
          <a:bodyPr/>
          <a:lstStyle/>
          <a:p>
            <a:r>
              <a:rPr lang="ru-RU" sz="4400" b="1" i="1" dirty="0" smtClean="0">
                <a:effectLst>
                  <a:outerShdw blurRad="38100" dist="38100" dir="2700000" algn="tl">
                    <a:srgbClr val="000000">
                      <a:alpha val="43137"/>
                    </a:srgbClr>
                  </a:outerShdw>
                </a:effectLst>
              </a:rPr>
              <a:t>Платеозавр - плоский ящер</a:t>
            </a:r>
            <a:r>
              <a:rPr lang="ru-RU" b="1" dirty="0" smtClean="0"/>
              <a:t/>
            </a:r>
            <a:br>
              <a:rPr lang="ru-RU" b="1" dirty="0" smtClean="0"/>
            </a:br>
            <a:endParaRPr lang="ru-RU" dirty="0"/>
          </a:p>
        </p:txBody>
      </p:sp>
      <p:sp>
        <p:nvSpPr>
          <p:cNvPr id="3" name="Текст 2"/>
          <p:cNvSpPr>
            <a:spLocks noGrp="1"/>
          </p:cNvSpPr>
          <p:nvPr>
            <p:ph type="body" idx="1"/>
          </p:nvPr>
        </p:nvSpPr>
        <p:spPr>
          <a:xfrm>
            <a:off x="683568" y="908720"/>
            <a:ext cx="7924800" cy="2160240"/>
          </a:xfrm>
        </p:spPr>
        <p:txBody>
          <a:bodyPr>
            <a:noAutofit/>
          </a:bodyPr>
          <a:lstStyle/>
          <a:p>
            <a:pPr algn="just"/>
            <a:r>
              <a:rPr lang="ru-RU" sz="1400" dirty="0" smtClean="0">
                <a:latin typeface="Arial" panose="020B0604020202020204" pitchFamily="34" charset="0"/>
                <a:cs typeface="Arial" panose="020B0604020202020204" pitchFamily="34" charset="0"/>
              </a:rPr>
              <a:t>     Известным </a:t>
            </a:r>
            <a:r>
              <a:rPr lang="ru-RU" sz="1400" dirty="0" smtClean="0">
                <a:latin typeface="Arial" panose="020B0604020202020204" pitchFamily="34" charset="0"/>
                <a:cs typeface="Arial" panose="020B0604020202020204" pitchFamily="34" charset="0"/>
              </a:rPr>
              <a:t>динозавром периода триаса считается </a:t>
            </a:r>
            <a:r>
              <a:rPr lang="ru-RU" sz="1400" b="1" dirty="0" err="1" smtClean="0">
                <a:latin typeface="Arial" panose="020B0604020202020204" pitchFamily="34" charset="0"/>
                <a:cs typeface="Arial" panose="020B0604020202020204" pitchFamily="34" charset="0"/>
              </a:rPr>
              <a:t>платеозавр</a:t>
            </a:r>
            <a:r>
              <a:rPr lang="ru-RU" sz="1400" dirty="0" smtClean="0">
                <a:latin typeface="Arial" panose="020B0604020202020204" pitchFamily="34" charset="0"/>
                <a:cs typeface="Arial" panose="020B0604020202020204" pitchFamily="34" charset="0"/>
              </a:rPr>
              <a:t>. С латинского </a:t>
            </a:r>
            <a:r>
              <a:rPr lang="ru-RU" sz="1400" b="1" dirty="0" err="1" smtClean="0">
                <a:latin typeface="Arial" panose="020B0604020202020204" pitchFamily="34" charset="0"/>
                <a:cs typeface="Arial" panose="020B0604020202020204" pitchFamily="34" charset="0"/>
              </a:rPr>
              <a:t>Plateosaurus</a:t>
            </a:r>
            <a:r>
              <a:rPr lang="ru-RU" sz="1400" dirty="0" smtClean="0">
                <a:latin typeface="Arial" panose="020B0604020202020204" pitchFamily="34" charset="0"/>
                <a:cs typeface="Arial" panose="020B0604020202020204" pitchFamily="34" charset="0"/>
              </a:rPr>
              <a:t> — «плоский ящер». В длину был от 6 до 10 метров, а весом до 700 кг. Относится к разряду </a:t>
            </a:r>
            <a:r>
              <a:rPr lang="ru-RU" sz="1400" dirty="0" err="1" smtClean="0">
                <a:latin typeface="Arial" panose="020B0604020202020204" pitchFamily="34" charset="0"/>
                <a:cs typeface="Arial" panose="020B0604020202020204" pitchFamily="34" charset="0"/>
              </a:rPr>
              <a:t>завроподоморфов</a:t>
            </a:r>
            <a:r>
              <a:rPr lang="ru-RU" sz="1400" dirty="0" smtClean="0">
                <a:latin typeface="Arial" panose="020B0604020202020204" pitchFamily="34" charset="0"/>
                <a:cs typeface="Arial" panose="020B0604020202020204" pitchFamily="34" charset="0"/>
              </a:rPr>
              <a:t>, ящеротазовых ящеров. Название придумал Герман фон Майер еще в 1837 году. Он же досконально изучил ящера и описал его. </a:t>
            </a:r>
            <a:r>
              <a:rPr lang="ru-RU" sz="1400" dirty="0" smtClean="0">
                <a:latin typeface="Arial" panose="020B0604020202020204" pitchFamily="34" charset="0"/>
                <a:cs typeface="Arial" panose="020B0604020202020204" pitchFamily="34" charset="0"/>
              </a:rPr>
              <a:t>Относится </a:t>
            </a:r>
            <a:r>
              <a:rPr lang="ru-RU" sz="1400" dirty="0" smtClean="0">
                <a:latin typeface="Arial" panose="020B0604020202020204" pitchFamily="34" charset="0"/>
                <a:cs typeface="Arial" panose="020B0604020202020204" pitchFamily="34" charset="0"/>
              </a:rPr>
              <a:t>к травоядным </a:t>
            </a:r>
            <a:r>
              <a:rPr lang="ru-RU" sz="1400" dirty="0" err="1" smtClean="0">
                <a:latin typeface="Arial" panose="020B0604020202020204" pitchFamily="34" charset="0"/>
                <a:cs typeface="Arial" panose="020B0604020202020204" pitchFamily="34" charset="0"/>
              </a:rPr>
              <a:t>прозауроподам</a:t>
            </a:r>
            <a:r>
              <a:rPr lang="ru-RU" sz="1400" dirty="0" smtClean="0">
                <a:latin typeface="Arial" panose="020B0604020202020204" pitchFamily="34" charset="0"/>
                <a:cs typeface="Arial" panose="020B0604020202020204" pitchFamily="34" charset="0"/>
              </a:rPr>
              <a:t>. Первый гигантский травоядный ящер. Питался растительностью, которую доставал длинной шеей. Туловище было похоже на грушу. Приземистое, тучное. А вот размеры черепа непропорциональны по отношению к размерам туловища. Череп маленький и узкий. Пищу пережевывал ланцетовидными зубами. Их насчитывалось вверху 30 штук, и в нижней челюсти не менее 30. Вытянутой формы морда. Слегка страдал косоглазием. А, может, и наоборот, взгляд глаз был направлен в разные стороны, что значительно увеличивало обзор. Хищник не пройдет незаметно. </a:t>
            </a:r>
            <a:r>
              <a:rPr lang="ru-RU" sz="1400" dirty="0" smtClean="0">
                <a:latin typeface="Arial" panose="020B0604020202020204" pitchFamily="34" charset="0"/>
                <a:cs typeface="Arial" panose="020B0604020202020204" pitchFamily="34" charset="0"/>
              </a:rPr>
              <a:t>Местом </a:t>
            </a:r>
            <a:r>
              <a:rPr lang="ru-RU" sz="1400" dirty="0" smtClean="0">
                <a:latin typeface="Arial" panose="020B0604020202020204" pitchFamily="34" charset="0"/>
                <a:cs typeface="Arial" panose="020B0604020202020204" pitchFamily="34" charset="0"/>
              </a:rPr>
              <a:t>обитания считается пустынная территория Европы, где и было обнаружено множество окаменелых останков </a:t>
            </a:r>
            <a:r>
              <a:rPr lang="ru-RU" sz="1400" dirty="0" err="1" smtClean="0">
                <a:latin typeface="Arial" panose="020B0604020202020204" pitchFamily="34" charset="0"/>
                <a:cs typeface="Arial" panose="020B0604020202020204" pitchFamily="34" charset="0"/>
              </a:rPr>
              <a:t>платеозавров</a:t>
            </a:r>
            <a:r>
              <a:rPr lang="ru-RU" sz="1400" dirty="0" smtClean="0">
                <a:latin typeface="Arial" panose="020B0604020202020204" pitchFamily="34" charset="0"/>
                <a:cs typeface="Arial" panose="020B0604020202020204" pitchFamily="34" charset="0"/>
              </a:rPr>
              <a:t>. Обитали в саваннах, лесах Западной Европы. А всего обнаружено полсотни мест обитаний.</a:t>
            </a:r>
            <a:endParaRPr lang="ru-RU" sz="1400" dirty="0">
              <a:latin typeface="Arial" panose="020B0604020202020204" pitchFamily="34" charset="0"/>
              <a:cs typeface="Arial" panose="020B0604020202020204" pitchFamily="34" charset="0"/>
            </a:endParaRPr>
          </a:p>
        </p:txBody>
      </p:sp>
      <p:pic>
        <p:nvPicPr>
          <p:cNvPr id="4" name="Рисунок 3" descr="i (6).jpg"/>
          <p:cNvPicPr>
            <a:picLocks noChangeAspect="1"/>
          </p:cNvPicPr>
          <p:nvPr/>
        </p:nvPicPr>
        <p:blipFill>
          <a:blip r:embed="rId2" cstate="print"/>
          <a:stretch>
            <a:fillRect/>
          </a:stretch>
        </p:blipFill>
        <p:spPr>
          <a:xfrm>
            <a:off x="2271162" y="4334222"/>
            <a:ext cx="4440632" cy="2420888"/>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730</TotalTime>
  <Words>478</Words>
  <Application>Microsoft Office PowerPoint</Application>
  <PresentationFormat>Экран (4:3)</PresentationFormat>
  <Paragraphs>65</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Бумажная</vt:lpstr>
      <vt:lpstr>Динозавры</vt:lpstr>
      <vt:lpstr>Цели проекта:</vt:lpstr>
      <vt:lpstr>Презентация PowerPoint</vt:lpstr>
      <vt:lpstr>Период динозавров</vt:lpstr>
      <vt:lpstr>Презентация PowerPoint</vt:lpstr>
      <vt:lpstr>Самый маленький динозавр.</vt:lpstr>
      <vt:lpstr>Самый большой динозавр</vt:lpstr>
      <vt:lpstr> </vt:lpstr>
      <vt:lpstr>Платеозавр - плоский ящер </vt:lpstr>
      <vt:lpstr>Презентация PowerPoint</vt:lpstr>
      <vt:lpstr>Анхизавр - травоядный динозавр </vt:lpstr>
      <vt:lpstr>Презентация PowerPoint</vt:lpstr>
      <vt:lpstr>Мегалнеузавр - плавающий ящер </vt:lpstr>
      <vt:lpstr>Презентация PowerPoint</vt:lpstr>
      <vt:lpstr>Карнотавр - семейство абелизавров </vt:lpstr>
      <vt:lpstr>Презентация PowerPoint</vt:lpstr>
      <vt:lpstr>Изизавр - вид титанозавров </vt:lpstr>
      <vt:lpstr>Презентация PowerPoint</vt:lpstr>
      <vt:lpstr>Презентация PowerPoint</vt:lpstr>
      <vt:lpstr>Презентация PowerPoint</vt:lpstr>
      <vt:lpstr>Ламбеозавр - птицетазовый динозавр </vt:lpstr>
      <vt:lpstr>Презентация PowerPoint</vt:lpstr>
      <vt:lpstr>Мегалозавр - свирепый хищник </vt:lpstr>
      <vt:lpstr>Презентация PowerPoint</vt:lpstr>
      <vt:lpstr>Протоцератопсы  </vt:lpstr>
      <vt:lpstr>Презентация PowerPoint</vt:lpstr>
      <vt:lpstr>Целофизис </vt:lpstr>
      <vt:lpstr>Презентация PowerPoint</vt:lpstr>
      <vt:lpstr>Источник информации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Teacher</cp:lastModifiedBy>
  <cp:revision>75</cp:revision>
  <dcterms:created xsi:type="dcterms:W3CDTF">2016-03-11T14:14:14Z</dcterms:created>
  <dcterms:modified xsi:type="dcterms:W3CDTF">2017-12-14T06:58:44Z</dcterms:modified>
</cp:coreProperties>
</file>